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12.xml" ContentType="application/vnd.openxmlformats-officedocument.presentationml.notes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4"/>
  </p:notesMasterIdLst>
  <p:sldIdLst>
    <p:sldId id="256" r:id="rId2"/>
    <p:sldId id="262" r:id="rId3"/>
    <p:sldId id="263" r:id="rId4"/>
    <p:sldId id="265" r:id="rId5"/>
    <p:sldId id="264" r:id="rId6"/>
    <p:sldId id="259" r:id="rId7"/>
    <p:sldId id="258" r:id="rId8"/>
    <p:sldId id="260" r:id="rId9"/>
    <p:sldId id="261" r:id="rId10"/>
    <p:sldId id="266" r:id="rId11"/>
    <p:sldId id="267"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598" autoAdjust="0"/>
    <p:restoredTop sz="71993" autoAdjust="0"/>
  </p:normalViewPr>
  <p:slideViewPr>
    <p:cSldViewPr snapToGrid="0" snapToObjects="1">
      <p:cViewPr varScale="1">
        <p:scale>
          <a:sx n="73" d="100"/>
          <a:sy n="73" d="100"/>
        </p:scale>
        <p:origin x="-136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7CED44-DEC0-974F-9B8E-5BEB69BCACED}" type="datetimeFigureOut">
              <a:rPr lang="en-US" smtClean="0"/>
              <a:pPr/>
              <a:t>4/9/13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18FE33-A1CC-864D-AFDC-B3B29A9B860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authors</a:t>
            </a:r>
            <a:endParaRPr lang="en-US" dirty="0"/>
          </a:p>
        </p:txBody>
      </p:sp>
      <p:sp>
        <p:nvSpPr>
          <p:cNvPr id="4" name="Slide Number Placeholder 3"/>
          <p:cNvSpPr>
            <a:spLocks noGrp="1"/>
          </p:cNvSpPr>
          <p:nvPr>
            <p:ph type="sldNum" sz="quarter" idx="10"/>
          </p:nvPr>
        </p:nvSpPr>
        <p:spPr/>
        <p:txBody>
          <a:bodyPr/>
          <a:lstStyle/>
          <a:p>
            <a:fld id="{E918FE33-A1CC-864D-AFDC-B3B29A9B860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In</a:t>
            </a:r>
            <a:r>
              <a:rPr lang="en-US" baseline="0" dirty="0" smtClean="0"/>
              <a:t> an exit interview in December, HR director talked about emotional intelligence, or EQ</a:t>
            </a:r>
          </a:p>
          <a:p>
            <a:pPr>
              <a:buFontTx/>
              <a:buChar char="-"/>
            </a:pPr>
            <a:r>
              <a:rPr lang="en-US" baseline="0" dirty="0" smtClean="0"/>
              <a:t>Leaving for another, better position, but still wanted to share some honest feedback</a:t>
            </a:r>
          </a:p>
          <a:p>
            <a:pPr>
              <a:buFontTx/>
              <a:buChar char="-"/>
            </a:pPr>
            <a:r>
              <a:rPr lang="en-US" baseline="0" dirty="0" smtClean="0"/>
              <a:t>She asked me, “so why do you think you can get along better with your boss than your colleagues can?”</a:t>
            </a:r>
          </a:p>
          <a:p>
            <a:pPr>
              <a:buFontTx/>
              <a:buNone/>
            </a:pPr>
            <a:r>
              <a:rPr lang="en-US" baseline="0" dirty="0" smtClean="0"/>
              <a:t>-Talked to me about how, in general, people have good intentions. If we assume that first, many disagreements seem petty.</a:t>
            </a:r>
          </a:p>
          <a:p>
            <a:pPr>
              <a:buFontTx/>
              <a:buNone/>
            </a:pPr>
            <a:r>
              <a:rPr lang="en-US" baseline="0" dirty="0" smtClean="0"/>
              <a:t>-Has encouraged me to rethink my own gut reactions.</a:t>
            </a:r>
            <a:endParaRPr lang="en-US" dirty="0"/>
          </a:p>
        </p:txBody>
      </p:sp>
      <p:sp>
        <p:nvSpPr>
          <p:cNvPr id="4" name="Slide Number Placeholder 3"/>
          <p:cNvSpPr>
            <a:spLocks noGrp="1"/>
          </p:cNvSpPr>
          <p:nvPr>
            <p:ph type="sldNum" sz="quarter" idx="10"/>
          </p:nvPr>
        </p:nvSpPr>
        <p:spPr/>
        <p:txBody>
          <a:bodyPr/>
          <a:lstStyle/>
          <a:p>
            <a:fld id="{E918FE33-A1CC-864D-AFDC-B3B29A9B860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Tracey</a:t>
            </a:r>
            <a:endParaRPr lang="en-US" dirty="0"/>
          </a:p>
        </p:txBody>
      </p:sp>
      <p:sp>
        <p:nvSpPr>
          <p:cNvPr id="4" name="Slide Number Placeholder 3"/>
          <p:cNvSpPr>
            <a:spLocks noGrp="1"/>
          </p:cNvSpPr>
          <p:nvPr>
            <p:ph type="sldNum" sz="quarter" idx="10"/>
          </p:nvPr>
        </p:nvSpPr>
        <p:spPr/>
        <p:txBody>
          <a:bodyPr/>
          <a:lstStyle/>
          <a:p>
            <a:fld id="{E918FE33-A1CC-864D-AFDC-B3B29A9B860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918FE33-A1CC-864D-AFDC-B3B29A9B860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Lelia</a:t>
            </a:r>
          </a:p>
          <a:p>
            <a:r>
              <a:rPr lang="en-US" dirty="0" smtClean="0"/>
              <a:t>This was a really extreme</a:t>
            </a:r>
            <a:r>
              <a:rPr lang="en-US" baseline="0" dirty="0" smtClean="0"/>
              <a:t> example, but it brings up a great point. Why is emotional intelligence so simple but so hard for many of our </a:t>
            </a:r>
            <a:r>
              <a:rPr lang="en-US" baseline="0" dirty="0" smtClean="0"/>
              <a:t>bosses?</a:t>
            </a:r>
          </a:p>
          <a:p>
            <a:r>
              <a:rPr lang="en-US" baseline="0" dirty="0" smtClean="0"/>
              <a:t>Open up for discussion. Why do so many people miss the mark?</a:t>
            </a:r>
            <a:endParaRPr lang="en-US" dirty="0"/>
          </a:p>
        </p:txBody>
      </p:sp>
      <p:sp>
        <p:nvSpPr>
          <p:cNvPr id="4" name="Slide Number Placeholder 3"/>
          <p:cNvSpPr>
            <a:spLocks noGrp="1"/>
          </p:cNvSpPr>
          <p:nvPr>
            <p:ph type="sldNum" sz="quarter" idx="10"/>
          </p:nvPr>
        </p:nvSpPr>
        <p:spPr/>
        <p:txBody>
          <a:bodyPr/>
          <a:lstStyle/>
          <a:p>
            <a:fld id="{E918FE33-A1CC-864D-AFDC-B3B29A9B860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Lelia</a:t>
            </a:r>
            <a:endParaRPr lang="en-US" dirty="0" smtClean="0"/>
          </a:p>
          <a:p>
            <a:pPr>
              <a:buFontTx/>
              <a:buChar char="-"/>
            </a:pPr>
            <a:r>
              <a:rPr lang="en-US" dirty="0" smtClean="0"/>
              <a:t>According to</a:t>
            </a:r>
            <a:r>
              <a:rPr lang="en-US" baseline="0" dirty="0" smtClean="0"/>
              <a:t> the book, i</a:t>
            </a:r>
            <a:r>
              <a:rPr lang="en-US" dirty="0" smtClean="0"/>
              <a:t>t</a:t>
            </a:r>
            <a:r>
              <a:rPr lang="en-US" baseline="0" dirty="0" smtClean="0"/>
              <a:t> </a:t>
            </a:r>
            <a:r>
              <a:rPr lang="en-US" baseline="0" dirty="0" smtClean="0"/>
              <a:t>starts with how your brain is programmed.</a:t>
            </a:r>
            <a:r>
              <a:rPr lang="en-US" baseline="0" dirty="0" smtClean="0"/>
              <a:t> </a:t>
            </a:r>
          </a:p>
          <a:p>
            <a:pPr>
              <a:buFontTx/>
              <a:buChar char="-"/>
            </a:pPr>
            <a:r>
              <a:rPr lang="en-US" baseline="0" dirty="0" smtClean="0"/>
              <a:t>New findings in brain research show that the neural systems responsible for the intellect and for the emotions are separate, but have intimately interwoven connections</a:t>
            </a:r>
          </a:p>
          <a:p>
            <a:pPr>
              <a:buFontTx/>
              <a:buChar char="-"/>
            </a:pPr>
            <a:r>
              <a:rPr lang="en-US" baseline="0" dirty="0" smtClean="0"/>
              <a:t>This brain circuitry provides the neural basis of primal leadership. </a:t>
            </a:r>
          </a:p>
          <a:p>
            <a:pPr>
              <a:buFontTx/>
              <a:buChar char="-"/>
            </a:pPr>
            <a:r>
              <a:rPr lang="en-US" baseline="0" dirty="0" smtClean="0"/>
              <a:t>Although our business culture places great value in an intellect devoid of emotion, our emotions are more powerful than our intellect.</a:t>
            </a:r>
          </a:p>
          <a:p>
            <a:pPr>
              <a:buFontTx/>
              <a:buChar char="-"/>
            </a:pPr>
            <a:r>
              <a:rPr lang="en-US" baseline="0" dirty="0" smtClean="0"/>
              <a:t>Emotionally intelligent leaders have </a:t>
            </a:r>
            <a:r>
              <a:rPr lang="en-US" baseline="0" dirty="0" smtClean="0"/>
              <a:t>to train</a:t>
            </a:r>
            <a:r>
              <a:rPr lang="en-US" baseline="0" dirty="0" smtClean="0"/>
              <a:t> themselves to </a:t>
            </a:r>
            <a:r>
              <a:rPr lang="en-US" baseline="0" dirty="0" smtClean="0"/>
              <a:t>react to things in a different way.</a:t>
            </a:r>
            <a:r>
              <a:rPr lang="en-US" baseline="0" dirty="0" smtClean="0"/>
              <a:t> </a:t>
            </a:r>
          </a:p>
          <a:p>
            <a:pPr>
              <a:buFontTx/>
              <a:buChar char="-"/>
            </a:pPr>
            <a:r>
              <a:rPr lang="en-US" baseline="0" dirty="0" smtClean="0"/>
              <a:t>Anyone </a:t>
            </a:r>
            <a:r>
              <a:rPr lang="en-US" baseline="0" dirty="0" smtClean="0"/>
              <a:t>can learn to balance this better. This book prescribes several ways to do </a:t>
            </a:r>
            <a:r>
              <a:rPr lang="en-US" baseline="0" dirty="0" smtClean="0"/>
              <a:t>so, which we will talk about a little later.</a:t>
            </a:r>
          </a:p>
          <a:p>
            <a:pPr>
              <a:buFontTx/>
              <a:buChar char="-"/>
            </a:pPr>
            <a:r>
              <a:rPr lang="en-US" dirty="0" smtClean="0"/>
              <a:t>The book also talks about the</a:t>
            </a:r>
            <a:r>
              <a:rPr lang="en-US" baseline="0" dirty="0" smtClean="0"/>
              <a:t> brain as an</a:t>
            </a:r>
            <a:r>
              <a:rPr lang="en-US" dirty="0" smtClean="0"/>
              <a:t> Open Loop system. </a:t>
            </a:r>
          </a:p>
          <a:p>
            <a:pPr>
              <a:buFontTx/>
              <a:buChar char="-"/>
            </a:pPr>
            <a:r>
              <a:rPr lang="en-US" dirty="0" smtClean="0"/>
              <a:t>A study at Yale University showed that among working groups, cheerfulness and warmth spread most easily. </a:t>
            </a:r>
          </a:p>
          <a:p>
            <a:pPr lvl="1">
              <a:buFontTx/>
              <a:buChar char="-"/>
            </a:pPr>
            <a:r>
              <a:rPr lang="en-US" dirty="0" smtClean="0"/>
              <a:t>Laughter, in particular, demonstrates the power of</a:t>
            </a:r>
            <a:r>
              <a:rPr lang="en-US" baseline="0" dirty="0" smtClean="0"/>
              <a:t> </a:t>
            </a:r>
            <a:r>
              <a:rPr lang="en-US" dirty="0" smtClean="0"/>
              <a:t>the open loop in operation. </a:t>
            </a:r>
          </a:p>
          <a:p>
            <a:pPr lvl="1">
              <a:buFontTx/>
              <a:buChar char="-"/>
            </a:pPr>
            <a:r>
              <a:rPr lang="en-US" dirty="0" smtClean="0"/>
              <a:t>Unlike other emotional signals which can be feigned,</a:t>
            </a:r>
            <a:r>
              <a:rPr lang="en-US" baseline="0" dirty="0" smtClean="0"/>
              <a:t> </a:t>
            </a:r>
            <a:r>
              <a:rPr lang="en-US" dirty="0" smtClean="0"/>
              <a:t>laughter is largely involuntary.</a:t>
            </a:r>
          </a:p>
          <a:p>
            <a:pPr lvl="0">
              <a:buFontTx/>
              <a:buChar char="-"/>
            </a:pPr>
            <a:endParaRPr lang="en-US" dirty="0" smtClean="0"/>
          </a:p>
        </p:txBody>
      </p:sp>
      <p:sp>
        <p:nvSpPr>
          <p:cNvPr id="4" name="Slide Number Placeholder 3"/>
          <p:cNvSpPr>
            <a:spLocks noGrp="1"/>
          </p:cNvSpPr>
          <p:nvPr>
            <p:ph type="sldNum" sz="quarter" idx="10"/>
          </p:nvPr>
        </p:nvSpPr>
        <p:spPr/>
        <p:txBody>
          <a:bodyPr/>
          <a:lstStyle/>
          <a:p>
            <a:fld id="{E918FE33-A1CC-864D-AFDC-B3B29A9B860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Tracey – making the point that</a:t>
            </a:r>
            <a:r>
              <a:rPr lang="en-US" baseline="0" dirty="0" smtClean="0"/>
              <a:t> it affects the bottom line</a:t>
            </a:r>
          </a:p>
          <a:p>
            <a:r>
              <a:rPr lang="en-US" baseline="0" dirty="0" smtClean="0"/>
              <a:t>Employee retention</a:t>
            </a:r>
          </a:p>
          <a:p>
            <a:endParaRPr lang="en-US" dirty="0"/>
          </a:p>
        </p:txBody>
      </p:sp>
      <p:sp>
        <p:nvSpPr>
          <p:cNvPr id="4" name="Slide Number Placeholder 3"/>
          <p:cNvSpPr>
            <a:spLocks noGrp="1"/>
          </p:cNvSpPr>
          <p:nvPr>
            <p:ph type="sldNum" sz="quarter" idx="10"/>
          </p:nvPr>
        </p:nvSpPr>
        <p:spPr/>
        <p:txBody>
          <a:bodyPr/>
          <a:lstStyle/>
          <a:p>
            <a:fld id="{E918FE33-A1CC-864D-AFDC-B3B29A9B860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Lelia</a:t>
            </a:r>
            <a:endParaRPr lang="en-US" dirty="0" smtClean="0"/>
          </a:p>
          <a:p>
            <a:pPr>
              <a:buFontTx/>
              <a:buChar char="-"/>
            </a:pPr>
            <a:r>
              <a:rPr lang="en-US" dirty="0" smtClean="0"/>
              <a:t>As I’ve already mentioned, these </a:t>
            </a:r>
            <a:r>
              <a:rPr lang="en-US" dirty="0" smtClean="0"/>
              <a:t>are not</a:t>
            </a:r>
            <a:r>
              <a:rPr lang="en-US" baseline="0" dirty="0" smtClean="0"/>
              <a:t> innate talents, but learned abilities (not traits</a:t>
            </a:r>
            <a:r>
              <a:rPr lang="en-US" baseline="0" dirty="0" smtClean="0"/>
              <a:t>)</a:t>
            </a:r>
          </a:p>
          <a:p>
            <a:pPr>
              <a:buFontTx/>
              <a:buChar char="-"/>
            </a:pPr>
            <a:r>
              <a:rPr lang="en-US" baseline="0" dirty="0" smtClean="0"/>
              <a:t>Each </a:t>
            </a:r>
            <a:r>
              <a:rPr lang="en-US" baseline="0" dirty="0" smtClean="0"/>
              <a:t>of these put together make leaders more </a:t>
            </a:r>
            <a:r>
              <a:rPr lang="en-US" baseline="0" dirty="0" smtClean="0"/>
              <a:t>resonant</a:t>
            </a:r>
          </a:p>
          <a:p>
            <a:pPr>
              <a:buFontTx/>
              <a:buChar char="-"/>
            </a:pPr>
            <a:r>
              <a:rPr lang="en-US" baseline="0" dirty="0" smtClean="0"/>
              <a:t>Four core competencies of Emotional Intelligence: Self-Awareness, Self-Management, Social Awareness, Relationship Management</a:t>
            </a:r>
          </a:p>
          <a:p>
            <a:pPr>
              <a:buFontTx/>
              <a:buChar char="-"/>
            </a:pPr>
            <a:r>
              <a:rPr lang="en-US" baseline="0" dirty="0" smtClean="0"/>
              <a:t>As you can see here, these are split into “what I see, what I do…”</a:t>
            </a:r>
          </a:p>
          <a:p>
            <a:pPr>
              <a:buFontTx/>
              <a:buChar char="-"/>
            </a:pPr>
            <a:endParaRPr lang="en-US" baseline="0" dirty="0" smtClean="0"/>
          </a:p>
          <a:p>
            <a:pPr>
              <a:buFontTx/>
              <a:buChar char="-"/>
            </a:pPr>
            <a:r>
              <a:rPr lang="en-US" dirty="0" smtClean="0"/>
              <a:t>Self-awareness</a:t>
            </a:r>
          </a:p>
          <a:p>
            <a:pPr lvl="1">
              <a:buFontTx/>
              <a:buChar char="-"/>
            </a:pPr>
            <a:r>
              <a:rPr lang="en-US" dirty="0" smtClean="0"/>
              <a:t>Emotional self-awareness: Reading one’s own</a:t>
            </a:r>
            <a:r>
              <a:rPr lang="en-US" baseline="0" dirty="0" smtClean="0"/>
              <a:t> </a:t>
            </a:r>
            <a:r>
              <a:rPr lang="en-US" dirty="0" smtClean="0"/>
              <a:t>emotions and recognizing their impact and using</a:t>
            </a:r>
            <a:r>
              <a:rPr lang="en-US" baseline="0" dirty="0" smtClean="0"/>
              <a:t> </a:t>
            </a:r>
            <a:r>
              <a:rPr lang="en-US" dirty="0" smtClean="0"/>
              <a:t>“gut sense” to guide decisions.</a:t>
            </a:r>
          </a:p>
          <a:p>
            <a:pPr lvl="1">
              <a:buFontTx/>
              <a:buChar char="-"/>
            </a:pPr>
            <a:r>
              <a:rPr lang="en-US" dirty="0" smtClean="0"/>
              <a:t>Accurate self-assessment: Knowing one’s</a:t>
            </a:r>
            <a:r>
              <a:rPr lang="en-US" baseline="0" dirty="0" smtClean="0"/>
              <a:t> </a:t>
            </a:r>
            <a:r>
              <a:rPr lang="en-US" dirty="0" smtClean="0"/>
              <a:t>strengths and limits.</a:t>
            </a:r>
          </a:p>
          <a:p>
            <a:pPr lvl="1">
              <a:buFontTx/>
              <a:buChar char="-"/>
            </a:pPr>
            <a:r>
              <a:rPr lang="en-US" dirty="0" smtClean="0"/>
              <a:t>Self-confidence: A sound sense of one’s self-worth</a:t>
            </a:r>
            <a:r>
              <a:rPr lang="en-US" baseline="0" dirty="0" smtClean="0"/>
              <a:t> </a:t>
            </a:r>
            <a:r>
              <a:rPr lang="en-US" dirty="0" smtClean="0"/>
              <a:t>and capabilities.</a:t>
            </a:r>
          </a:p>
          <a:p>
            <a:pPr>
              <a:buFontTx/>
              <a:buChar char="-"/>
            </a:pPr>
            <a:endParaRPr lang="en-US" dirty="0" smtClean="0"/>
          </a:p>
          <a:p>
            <a:pPr>
              <a:buFontTx/>
              <a:buChar char="-"/>
            </a:pPr>
            <a:r>
              <a:rPr lang="en-US" dirty="0" smtClean="0"/>
              <a:t>Self-management</a:t>
            </a:r>
          </a:p>
          <a:p>
            <a:pPr lvl="1">
              <a:buFontTx/>
              <a:buChar char="-"/>
            </a:pPr>
            <a:r>
              <a:rPr lang="en-US" dirty="0" smtClean="0"/>
              <a:t>Emotional self-control: Keeping disruptive emotions and impulses under control.</a:t>
            </a:r>
          </a:p>
          <a:p>
            <a:pPr lvl="1">
              <a:buFontTx/>
              <a:buChar char="-"/>
            </a:pPr>
            <a:r>
              <a:rPr lang="en-US" dirty="0" smtClean="0"/>
              <a:t>Transparency: Displaying honesty, integrity and</a:t>
            </a:r>
            <a:r>
              <a:rPr lang="en-US" baseline="0" dirty="0" smtClean="0"/>
              <a:t> </a:t>
            </a:r>
            <a:r>
              <a:rPr lang="en-US" dirty="0" smtClean="0"/>
              <a:t>trustworthiness.</a:t>
            </a:r>
          </a:p>
          <a:p>
            <a:pPr lvl="1">
              <a:buFontTx/>
              <a:buChar char="-"/>
            </a:pPr>
            <a:r>
              <a:rPr lang="en-US" dirty="0" smtClean="0"/>
              <a:t>Adaptability: Flexibility in adapting to changing</a:t>
            </a:r>
            <a:r>
              <a:rPr lang="en-US" baseline="0" dirty="0" smtClean="0"/>
              <a:t> </a:t>
            </a:r>
            <a:r>
              <a:rPr lang="en-US" dirty="0" smtClean="0"/>
              <a:t>situations or overcoming obstacles.</a:t>
            </a:r>
          </a:p>
          <a:p>
            <a:pPr lvl="1">
              <a:buFontTx/>
              <a:buChar char="-"/>
            </a:pPr>
            <a:r>
              <a:rPr lang="en-US" dirty="0" smtClean="0"/>
              <a:t>Achievement: The drive to improve performance to</a:t>
            </a:r>
            <a:r>
              <a:rPr lang="en-US" baseline="0" dirty="0" smtClean="0"/>
              <a:t> </a:t>
            </a:r>
            <a:r>
              <a:rPr lang="en-US" dirty="0" smtClean="0"/>
              <a:t>meet inner standards of excellence.</a:t>
            </a:r>
          </a:p>
          <a:p>
            <a:pPr lvl="1">
              <a:buFontTx/>
              <a:buChar char="-"/>
            </a:pPr>
            <a:r>
              <a:rPr lang="en-US" dirty="0" smtClean="0"/>
              <a:t>Initiative: Readiness to act and seize opportunities.</a:t>
            </a:r>
          </a:p>
          <a:p>
            <a:pPr lvl="1">
              <a:buFontTx/>
              <a:buChar char="-"/>
            </a:pPr>
            <a:r>
              <a:rPr lang="en-US" dirty="0" smtClean="0"/>
              <a:t>Optimism: Seeing the upside in events.</a:t>
            </a:r>
          </a:p>
          <a:p>
            <a:pPr>
              <a:buFontTx/>
              <a:buChar char="-"/>
            </a:pPr>
            <a:endParaRPr lang="en-US" dirty="0" smtClean="0"/>
          </a:p>
          <a:p>
            <a:pPr>
              <a:buFontTx/>
              <a:buChar char="-"/>
            </a:pPr>
            <a:r>
              <a:rPr lang="en-US" dirty="0" smtClean="0"/>
              <a:t>Social Awareness</a:t>
            </a:r>
          </a:p>
          <a:p>
            <a:pPr lvl="1">
              <a:buFontTx/>
              <a:buChar char="-"/>
            </a:pPr>
            <a:r>
              <a:rPr lang="en-US" dirty="0" smtClean="0"/>
              <a:t>Empathy: Sensing others’ emotions, understanding</a:t>
            </a:r>
            <a:r>
              <a:rPr lang="en-US" baseline="0" dirty="0" smtClean="0"/>
              <a:t> </a:t>
            </a:r>
            <a:r>
              <a:rPr lang="en-US" dirty="0" smtClean="0"/>
              <a:t>their perspective, and taking active interest in their</a:t>
            </a:r>
            <a:r>
              <a:rPr lang="en-US" baseline="0" dirty="0" smtClean="0"/>
              <a:t> c</a:t>
            </a:r>
            <a:r>
              <a:rPr lang="en-US" dirty="0" smtClean="0"/>
              <a:t>oncerns.</a:t>
            </a:r>
          </a:p>
          <a:p>
            <a:pPr lvl="1">
              <a:buFontTx/>
              <a:buChar char="-"/>
            </a:pPr>
            <a:r>
              <a:rPr lang="en-US" dirty="0" smtClean="0"/>
              <a:t>Organizational awareness: Reading the currents,</a:t>
            </a:r>
            <a:r>
              <a:rPr lang="en-US" baseline="0" dirty="0" smtClean="0"/>
              <a:t> </a:t>
            </a:r>
            <a:r>
              <a:rPr lang="en-US" dirty="0" smtClean="0"/>
              <a:t>decision networks, and politics at the organizational</a:t>
            </a:r>
            <a:r>
              <a:rPr lang="en-US" baseline="0" dirty="0" smtClean="0"/>
              <a:t> </a:t>
            </a:r>
            <a:r>
              <a:rPr lang="en-US" dirty="0" smtClean="0"/>
              <a:t>level.</a:t>
            </a:r>
          </a:p>
          <a:p>
            <a:pPr lvl="1">
              <a:buFontTx/>
              <a:buChar char="-"/>
            </a:pPr>
            <a:r>
              <a:rPr lang="en-US" dirty="0" smtClean="0"/>
              <a:t>Service: Recognizing and meeting follower, client</a:t>
            </a:r>
            <a:r>
              <a:rPr lang="en-US" baseline="0" dirty="0" smtClean="0"/>
              <a:t> </a:t>
            </a:r>
            <a:r>
              <a:rPr lang="en-US" dirty="0" smtClean="0"/>
              <a:t>or customer needs</a:t>
            </a:r>
          </a:p>
          <a:p>
            <a:pPr lvl="1">
              <a:buFontTx/>
              <a:buChar char="-"/>
            </a:pPr>
            <a:endParaRPr lang="en-US" dirty="0" smtClean="0"/>
          </a:p>
          <a:p>
            <a:pPr lvl="0">
              <a:buFontTx/>
              <a:buChar char="-"/>
            </a:pPr>
            <a:r>
              <a:rPr lang="en-US" dirty="0" smtClean="0"/>
              <a:t>Relationship Management</a:t>
            </a:r>
          </a:p>
          <a:p>
            <a:pPr lvl="1">
              <a:buFontTx/>
              <a:buChar char="-"/>
            </a:pPr>
            <a:r>
              <a:rPr lang="en-US" dirty="0" smtClean="0"/>
              <a:t>Inspirational leadership: Guiding and motivating</a:t>
            </a:r>
            <a:r>
              <a:rPr lang="en-US" baseline="0" dirty="0" smtClean="0"/>
              <a:t> </a:t>
            </a:r>
            <a:r>
              <a:rPr lang="en-US" dirty="0" smtClean="0"/>
              <a:t>with a compelling vision.</a:t>
            </a:r>
          </a:p>
          <a:p>
            <a:pPr lvl="1">
              <a:buFontTx/>
              <a:buChar char="-"/>
            </a:pPr>
            <a:r>
              <a:rPr lang="en-US" dirty="0" err="1" smtClean="0"/>
              <a:t>Influence:Wielding</a:t>
            </a:r>
            <a:r>
              <a:rPr lang="en-US" dirty="0" smtClean="0"/>
              <a:t> a range of tactics for persuasion.</a:t>
            </a:r>
          </a:p>
          <a:p>
            <a:pPr lvl="1">
              <a:buFontTx/>
              <a:buChar char="-"/>
            </a:pPr>
            <a:r>
              <a:rPr lang="en-US" dirty="0" smtClean="0"/>
              <a:t>Developing others: Bolstering others’ abilities</a:t>
            </a:r>
            <a:r>
              <a:rPr lang="en-US" baseline="0" dirty="0" smtClean="0"/>
              <a:t> </a:t>
            </a:r>
            <a:r>
              <a:rPr lang="en-US" dirty="0" smtClean="0"/>
              <a:t>through feedback and guidance.</a:t>
            </a:r>
          </a:p>
          <a:p>
            <a:pPr lvl="1">
              <a:buFontTx/>
              <a:buChar char="-"/>
            </a:pPr>
            <a:r>
              <a:rPr lang="en-US" dirty="0" smtClean="0"/>
              <a:t>Change catalyst: Initiating, managing and leading</a:t>
            </a:r>
            <a:r>
              <a:rPr lang="en-US" baseline="0" dirty="0" smtClean="0"/>
              <a:t> </a:t>
            </a:r>
            <a:r>
              <a:rPr lang="en-US" dirty="0" smtClean="0"/>
              <a:t>in new directions.</a:t>
            </a:r>
          </a:p>
          <a:p>
            <a:pPr lvl="1">
              <a:buFontTx/>
              <a:buChar char="-"/>
            </a:pPr>
            <a:r>
              <a:rPr lang="en-US" dirty="0" smtClean="0"/>
              <a:t>Building bonds: Cultivating and maintaining relationship webs.</a:t>
            </a:r>
          </a:p>
          <a:p>
            <a:pPr lvl="1">
              <a:buFontTx/>
              <a:buChar char="-"/>
            </a:pPr>
            <a:r>
              <a:rPr lang="en-US" dirty="0" smtClean="0"/>
              <a:t>Teamwork and collaboration: Cooperation and</a:t>
            </a:r>
            <a:r>
              <a:rPr lang="en-US" baseline="0" dirty="0" smtClean="0"/>
              <a:t> </a:t>
            </a:r>
            <a:r>
              <a:rPr lang="en-US" dirty="0" smtClean="0"/>
              <a:t>team-building</a:t>
            </a:r>
          </a:p>
          <a:p>
            <a:pPr lvl="1">
              <a:buFontTx/>
              <a:buChar char="-"/>
            </a:pPr>
            <a:endParaRPr lang="en-US" dirty="0"/>
          </a:p>
        </p:txBody>
      </p:sp>
      <p:sp>
        <p:nvSpPr>
          <p:cNvPr id="4" name="Slide Number Placeholder 3"/>
          <p:cNvSpPr>
            <a:spLocks noGrp="1"/>
          </p:cNvSpPr>
          <p:nvPr>
            <p:ph type="sldNum" sz="quarter" idx="10"/>
          </p:nvPr>
        </p:nvSpPr>
        <p:spPr/>
        <p:txBody>
          <a:bodyPr/>
          <a:lstStyle/>
          <a:p>
            <a:fld id="{E918FE33-A1CC-864D-AFDC-B3B29A9B8608}"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Tracey</a:t>
            </a:r>
          </a:p>
          <a:p>
            <a:r>
              <a:rPr lang="en-US" dirty="0" smtClean="0"/>
              <a:t>This is where the logical part of your brain comes into play, this is where you slow down and THINK.</a:t>
            </a:r>
            <a:r>
              <a:rPr lang="en-US" baseline="0" dirty="0" smtClean="0"/>
              <a:t> Then put together an action plan, change your behavior, and that will all eventually start to become more natural.</a:t>
            </a:r>
          </a:p>
          <a:p>
            <a:endParaRPr lang="en-US" dirty="0"/>
          </a:p>
        </p:txBody>
      </p:sp>
      <p:sp>
        <p:nvSpPr>
          <p:cNvPr id="4" name="Slide Number Placeholder 3"/>
          <p:cNvSpPr>
            <a:spLocks noGrp="1"/>
          </p:cNvSpPr>
          <p:nvPr>
            <p:ph type="sldNum" sz="quarter" idx="10"/>
          </p:nvPr>
        </p:nvSpPr>
        <p:spPr/>
        <p:txBody>
          <a:bodyPr/>
          <a:lstStyle/>
          <a:p>
            <a:fld id="{E918FE33-A1CC-864D-AFDC-B3B29A9B8608}"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Lelia</a:t>
            </a:r>
          </a:p>
          <a:p>
            <a:endParaRPr lang="en-US" sz="1200" dirty="0" smtClean="0"/>
          </a:p>
          <a:p>
            <a:r>
              <a:rPr lang="en-US" sz="1200" dirty="0" smtClean="0"/>
              <a:t>-Being </a:t>
            </a:r>
            <a:r>
              <a:rPr lang="en-US" sz="1200" dirty="0" smtClean="0"/>
              <a:t>empathetic doesn’t necessarily mean being nice. It means figuring out what the whole system really needs. </a:t>
            </a:r>
            <a:endParaRPr lang="en-US" sz="1200" dirty="0" smtClean="0"/>
          </a:p>
          <a:p>
            <a:endParaRPr lang="en-US" dirty="0" smtClean="0"/>
          </a:p>
          <a:p>
            <a:pPr>
              <a:buFontTx/>
              <a:buChar char="-"/>
            </a:pPr>
            <a:r>
              <a:rPr lang="en-US" dirty="0" smtClean="0"/>
              <a:t>The book focused</a:t>
            </a:r>
            <a:r>
              <a:rPr lang="en-US" baseline="0" dirty="0" smtClean="0"/>
              <a:t> a lot on building resonance among your team rather than dissonance.</a:t>
            </a:r>
          </a:p>
          <a:p>
            <a:pPr>
              <a:buFontTx/>
              <a:buChar char="-"/>
            </a:pPr>
            <a:endParaRPr lang="en-US" baseline="0" dirty="0" smtClean="0"/>
          </a:p>
          <a:p>
            <a:pPr>
              <a:buFontTx/>
              <a:buChar char="-"/>
            </a:pPr>
            <a:r>
              <a:rPr lang="en-US" dirty="0" smtClean="0"/>
              <a:t>Dissonance, in its original musical sense, describes an</a:t>
            </a:r>
            <a:r>
              <a:rPr lang="en-US" baseline="0" dirty="0" smtClean="0"/>
              <a:t> </a:t>
            </a:r>
            <a:r>
              <a:rPr lang="en-US" dirty="0" smtClean="0"/>
              <a:t>unpleasant, harsh sound. </a:t>
            </a:r>
          </a:p>
          <a:p>
            <a:pPr lvl="1">
              <a:buFontTx/>
              <a:buChar char="-"/>
            </a:pPr>
            <a:r>
              <a:rPr lang="en-US" dirty="0" smtClean="0"/>
              <a:t>Dissonant leadership produces</a:t>
            </a:r>
            <a:r>
              <a:rPr lang="en-US" baseline="0" dirty="0" smtClean="0"/>
              <a:t> </a:t>
            </a:r>
            <a:r>
              <a:rPr lang="en-US" dirty="0" smtClean="0"/>
              <a:t>groups that feel emotionally discordant, in which people</a:t>
            </a:r>
            <a:r>
              <a:rPr lang="en-US" baseline="0" dirty="0" smtClean="0"/>
              <a:t> </a:t>
            </a:r>
            <a:r>
              <a:rPr lang="en-US" dirty="0" smtClean="0"/>
              <a:t>have a sense of being continually off-key</a:t>
            </a:r>
          </a:p>
          <a:p>
            <a:pPr marL="457200" marR="0" lvl="1" indent="0" algn="l" defTabSz="457200" rtl="0" eaLnBrk="1" fontAlgn="auto" latinLnBrk="0" hangingPunct="1">
              <a:lnSpc>
                <a:spcPct val="100000"/>
              </a:lnSpc>
              <a:spcBef>
                <a:spcPts val="0"/>
              </a:spcBef>
              <a:spcAft>
                <a:spcPts val="0"/>
              </a:spcAft>
              <a:buClrTx/>
              <a:buSzTx/>
              <a:buFontTx/>
              <a:buChar char="-"/>
              <a:tabLst/>
              <a:defRPr/>
            </a:pPr>
            <a:r>
              <a:rPr lang="en-US" sz="1200" dirty="0" smtClean="0"/>
              <a:t>Still puts a lot of onus on the leader</a:t>
            </a:r>
          </a:p>
          <a:p>
            <a:pPr marL="0" marR="0" lvl="0" indent="0" algn="l" defTabSz="457200" rtl="0" eaLnBrk="1" fontAlgn="auto" latinLnBrk="0" hangingPunct="1">
              <a:lnSpc>
                <a:spcPct val="100000"/>
              </a:lnSpc>
              <a:spcBef>
                <a:spcPts val="0"/>
              </a:spcBef>
              <a:spcAft>
                <a:spcPts val="0"/>
              </a:spcAft>
              <a:buClrTx/>
              <a:buSzTx/>
              <a:buFontTx/>
              <a:buChar char="-"/>
              <a:tabLst/>
              <a:defRPr/>
            </a:pPr>
            <a:endParaRPr lang="en-US" sz="1200" dirty="0" smtClean="0"/>
          </a:p>
          <a:p>
            <a:pPr marL="0" marR="0" lvl="0" indent="0" algn="l" defTabSz="457200" rtl="0" eaLnBrk="1" fontAlgn="auto" latinLnBrk="0" hangingPunct="1">
              <a:lnSpc>
                <a:spcPct val="100000"/>
              </a:lnSpc>
              <a:spcBef>
                <a:spcPts val="0"/>
              </a:spcBef>
              <a:spcAft>
                <a:spcPts val="0"/>
              </a:spcAft>
              <a:buClrTx/>
              <a:buSzTx/>
              <a:buFontTx/>
              <a:buChar char="-"/>
              <a:tabLst/>
              <a:defRPr/>
            </a:pPr>
            <a:r>
              <a:rPr lang="en-US" sz="1200" dirty="0" smtClean="0"/>
              <a:t>Resonant leaders, on the other hand, are attuned to</a:t>
            </a:r>
            <a:r>
              <a:rPr lang="en-US" sz="1200" baseline="0" dirty="0" smtClean="0"/>
              <a:t> </a:t>
            </a:r>
            <a:r>
              <a:rPr lang="en-US" sz="1200" dirty="0" smtClean="0"/>
              <a:t>their people’s feelings and move them in a positive</a:t>
            </a:r>
            <a:r>
              <a:rPr lang="en-US" sz="1200" baseline="0" dirty="0" smtClean="0"/>
              <a:t> </a:t>
            </a:r>
            <a:r>
              <a:rPr lang="en-US" sz="1200" dirty="0" smtClean="0"/>
              <a:t>emotional direction.</a:t>
            </a:r>
          </a:p>
          <a:p>
            <a:pPr marL="457200" marR="0" lvl="1" indent="0" algn="l" defTabSz="457200" rtl="0" eaLnBrk="1" fontAlgn="auto" latinLnBrk="0" hangingPunct="1">
              <a:lnSpc>
                <a:spcPct val="100000"/>
              </a:lnSpc>
              <a:spcBef>
                <a:spcPts val="0"/>
              </a:spcBef>
              <a:spcAft>
                <a:spcPts val="0"/>
              </a:spcAft>
              <a:buClrTx/>
              <a:buSzTx/>
              <a:buFontTx/>
              <a:buChar char="-"/>
              <a:tabLst/>
              <a:defRPr/>
            </a:pPr>
            <a:r>
              <a:rPr lang="en-US" sz="1200" dirty="0" smtClean="0"/>
              <a:t>Resonance comes naturally to emotionally intelligent</a:t>
            </a:r>
            <a:r>
              <a:rPr lang="en-US" sz="1200" baseline="0" dirty="0" smtClean="0"/>
              <a:t> </a:t>
            </a:r>
            <a:r>
              <a:rPr lang="en-US" sz="1200" dirty="0" smtClean="0"/>
              <a:t>leaders. Their passion and enthusiastic energy resounds</a:t>
            </a:r>
            <a:r>
              <a:rPr lang="en-US" sz="1200" baseline="0" dirty="0" smtClean="0"/>
              <a:t> </a:t>
            </a:r>
            <a:r>
              <a:rPr lang="en-US" sz="1200" dirty="0" smtClean="0"/>
              <a:t>throughout the group. </a:t>
            </a:r>
          </a:p>
          <a:p>
            <a:pPr marL="457200" marR="0" lvl="1" indent="0" algn="l" defTabSz="457200" rtl="0" eaLnBrk="1" fontAlgn="auto" latinLnBrk="0" hangingPunct="1">
              <a:lnSpc>
                <a:spcPct val="100000"/>
              </a:lnSpc>
              <a:spcBef>
                <a:spcPts val="0"/>
              </a:spcBef>
              <a:spcAft>
                <a:spcPts val="0"/>
              </a:spcAft>
              <a:buClrTx/>
              <a:buSzTx/>
              <a:buFontTx/>
              <a:buChar char="-"/>
              <a:tabLst/>
              <a:defRPr/>
            </a:pPr>
            <a:r>
              <a:rPr lang="en-US" sz="1200" dirty="0" smtClean="0"/>
              <a:t>When there are serious concerns,</a:t>
            </a:r>
            <a:r>
              <a:rPr lang="en-US" sz="1200" baseline="0" dirty="0" smtClean="0"/>
              <a:t> </a:t>
            </a:r>
            <a:r>
              <a:rPr lang="en-US" sz="1200" dirty="0" smtClean="0"/>
              <a:t>emotionally intelligent (EI) leaders use empathy to</a:t>
            </a:r>
            <a:r>
              <a:rPr lang="en-US" sz="1200" baseline="0" dirty="0" smtClean="0"/>
              <a:t> </a:t>
            </a:r>
            <a:r>
              <a:rPr lang="en-US" sz="1200" dirty="0" smtClean="0"/>
              <a:t>attune to the emotional registry of the people they lead</a:t>
            </a:r>
          </a:p>
          <a:p>
            <a:pPr marL="457200" marR="0" lvl="1" indent="0" algn="l" defTabSz="457200" rtl="0" eaLnBrk="1" fontAlgn="auto" latinLnBrk="0" hangingPunct="1">
              <a:lnSpc>
                <a:spcPct val="100000"/>
              </a:lnSpc>
              <a:spcBef>
                <a:spcPts val="0"/>
              </a:spcBef>
              <a:spcAft>
                <a:spcPts val="0"/>
              </a:spcAft>
              <a:buClrTx/>
              <a:buSzTx/>
              <a:buFontTx/>
              <a:buChar char="-"/>
              <a:tabLst/>
              <a:defRPr/>
            </a:pPr>
            <a:endParaRPr lang="en-US" sz="1200" dirty="0" smtClean="0"/>
          </a:p>
          <a:p>
            <a:pPr marL="0" marR="0" lvl="0" indent="0" algn="l" defTabSz="457200" rtl="0" eaLnBrk="1" fontAlgn="auto" latinLnBrk="0" hangingPunct="1">
              <a:lnSpc>
                <a:spcPct val="100000"/>
              </a:lnSpc>
              <a:spcBef>
                <a:spcPts val="0"/>
              </a:spcBef>
              <a:spcAft>
                <a:spcPts val="0"/>
              </a:spcAft>
              <a:buClrTx/>
              <a:buSzTx/>
              <a:buFontTx/>
              <a:buChar char="-"/>
              <a:tabLst/>
              <a:defRPr/>
            </a:pPr>
            <a:r>
              <a:rPr lang="en-US" sz="1200" dirty="0" smtClean="0"/>
              <a:t>Something</a:t>
            </a:r>
            <a:r>
              <a:rPr lang="en-US" sz="1200" baseline="0" dirty="0" smtClean="0"/>
              <a:t> we wanted to bring to you is a question about whether this approach is really realistic. Again, sounds nice, but could these “stages of discovery” really help in a situation you might be dealing with? What about your boss?</a:t>
            </a:r>
            <a:endParaRPr lang="en-US" sz="1200" dirty="0" smtClean="0"/>
          </a:p>
          <a:p>
            <a:pPr lvl="1">
              <a:buFontTx/>
              <a:buChar char="-"/>
            </a:pPr>
            <a:endParaRPr lang="en-US" dirty="0"/>
          </a:p>
        </p:txBody>
      </p:sp>
      <p:sp>
        <p:nvSpPr>
          <p:cNvPr id="4" name="Slide Number Placeholder 3"/>
          <p:cNvSpPr>
            <a:spLocks noGrp="1"/>
          </p:cNvSpPr>
          <p:nvPr>
            <p:ph type="sldNum" sz="quarter" idx="10"/>
          </p:nvPr>
        </p:nvSpPr>
        <p:spPr/>
        <p:txBody>
          <a:bodyPr/>
          <a:lstStyle/>
          <a:p>
            <a:fld id="{E918FE33-A1CC-864D-AFDC-B3B29A9B8608}"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Tracey</a:t>
            </a:r>
          </a:p>
          <a:p>
            <a:r>
              <a:rPr lang="en-US" sz="1200" dirty="0" smtClean="0"/>
              <a:t>Teams can go through the 5 stages of discovery in order to become a more emotionally intelligent and create resonance</a:t>
            </a:r>
          </a:p>
          <a:p>
            <a:endParaRPr lang="en-US" sz="1200" dirty="0" smtClean="0"/>
          </a:p>
          <a:p>
            <a:r>
              <a:rPr lang="en-US" sz="1200" dirty="0" err="1" smtClean="0"/>
              <a:t>Leader:team</a:t>
            </a:r>
            <a:r>
              <a:rPr lang="en-US" sz="1200" dirty="0" smtClean="0"/>
              <a:t> as </a:t>
            </a:r>
            <a:r>
              <a:rPr lang="en-US" sz="1200" dirty="0" err="1" smtClean="0"/>
              <a:t>team:organization</a:t>
            </a:r>
            <a:endParaRPr lang="en-US" sz="1200" dirty="0" smtClean="0"/>
          </a:p>
          <a:p>
            <a:r>
              <a:rPr lang="en-US" sz="1200" dirty="0" smtClean="0"/>
              <a:t>Awareness of the realities of the group </a:t>
            </a:r>
          </a:p>
          <a:p>
            <a:r>
              <a:rPr lang="en-US" sz="1200" dirty="0" smtClean="0"/>
              <a:t>Shared moods, habits</a:t>
            </a:r>
          </a:p>
          <a:p>
            <a:r>
              <a:rPr lang="en-US" sz="1200" dirty="0" smtClean="0"/>
              <a:t>Group identity</a:t>
            </a:r>
          </a:p>
          <a:p>
            <a:r>
              <a:rPr lang="en-US" sz="1200" dirty="0" smtClean="0"/>
              <a:t>Collective mindfulness</a:t>
            </a:r>
          </a:p>
          <a:p>
            <a:r>
              <a:rPr lang="en-US" sz="1200" dirty="0" smtClean="0"/>
              <a:t>Team culture</a:t>
            </a:r>
          </a:p>
          <a:p>
            <a:r>
              <a:rPr lang="en-US" sz="1200" dirty="0" smtClean="0"/>
              <a:t>Still needs a leader with high EQ – He/she sets the ground rules</a:t>
            </a:r>
          </a:p>
          <a:p>
            <a:r>
              <a:rPr lang="en-US" sz="1200" dirty="0" smtClean="0"/>
              <a:t>“CEO Disease”</a:t>
            </a:r>
          </a:p>
          <a:p>
            <a:r>
              <a:rPr lang="en-US" sz="1200" dirty="0" smtClean="0"/>
              <a:t>Discovering the organization’s reality through dynamic inquiry – identify underlying issues</a:t>
            </a:r>
          </a:p>
          <a:p>
            <a:endParaRPr lang="en-US" dirty="0"/>
          </a:p>
        </p:txBody>
      </p:sp>
      <p:sp>
        <p:nvSpPr>
          <p:cNvPr id="4" name="Slide Number Placeholder 3"/>
          <p:cNvSpPr>
            <a:spLocks noGrp="1"/>
          </p:cNvSpPr>
          <p:nvPr>
            <p:ph type="sldNum" sz="quarter" idx="10"/>
          </p:nvPr>
        </p:nvSpPr>
        <p:spPr/>
        <p:txBody>
          <a:bodyPr/>
          <a:lstStyle/>
          <a:p>
            <a:fld id="{E918FE33-A1CC-864D-AFDC-B3B29A9B8608}"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Pros: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The book really resonated with me because of my own experience with a boss who I now can see was really lacking in emotional intelligence</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It seems like a touchy-feely subject, but according to the book (p.17), analyses suggest that, overall, the climate - how people feel about working at a company can account for 20 to 30 percent of business performance. And climate is largely based on the actions of the leader. When I look back at my own performance at companies where I wasn't happy, I can see how my feelings about the climate affect what I produce. So, there is a business case to be made for hiring emotionally-intelligent leaders.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"Self-absorbed leaders can often be clueless." (p.26) Haven't we all experienced this? Ha! But, the book makes good points about self-awareness vs. self-absorption. It's really important to understand the difference.</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Emotionally intelligent leaders are basically really good at balancing personal emotions vs. business consequences. It's a tricky balance, but the book says it can be learned, which is a powerful takeaway.</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"Institutions that endure thrive not because of one leader's charisma, but because they cultivate leadership throughout the system." (p.36) We've heard this thought in some of our other books, and the thread continues here. But I like that this book makes the point that, before you can cultivate others, you have to focus on yourself.</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Cons: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I didn't really need to understand the underlying brain dynamics that cause certain competencies in leaders - it's nice to know, but the book includes a bit much for me.</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It also gets a bit into nature vs. nurture which touches on trait theory, but uses this point to make a case for the fact that anyone who is motivated can learn emotional intelligence. I'm a little skeptical and this is the portion of the book that starts to lose me because it's SO optimistic.</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The book names and briefly explains six leadership styles that emotionally intelligent leaders can use, but this piece is a bit disjointed for me. It doesn't fully connect the dots about what situations call for what types of leadership, and how to really understand when to use which style.</a:t>
            </a:r>
            <a:endParaRPr lang="en-US" dirty="0"/>
          </a:p>
        </p:txBody>
      </p:sp>
      <p:sp>
        <p:nvSpPr>
          <p:cNvPr id="4" name="Slide Number Placeholder 3"/>
          <p:cNvSpPr>
            <a:spLocks noGrp="1"/>
          </p:cNvSpPr>
          <p:nvPr>
            <p:ph type="sldNum" sz="quarter" idx="10"/>
          </p:nvPr>
        </p:nvSpPr>
        <p:spPr/>
        <p:txBody>
          <a:bodyPr/>
          <a:lstStyle/>
          <a:p>
            <a:fld id="{E918FE33-A1CC-864D-AFDC-B3B29A9B8608}"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F9708D-3BEB-9546-9768-308F64C6D768}" type="datetimeFigureOut">
              <a:rPr lang="en-US" smtClean="0"/>
              <a:pPr/>
              <a:t>4/9/13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74B52-4EC1-A142-89C2-928EB269D35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F9708D-3BEB-9546-9768-308F64C6D768}" type="datetimeFigureOut">
              <a:rPr lang="en-US" smtClean="0"/>
              <a:pPr/>
              <a:t>4/9/13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74B52-4EC1-A142-89C2-928EB269D35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F9708D-3BEB-9546-9768-308F64C6D768}" type="datetimeFigureOut">
              <a:rPr lang="en-US" smtClean="0"/>
              <a:pPr/>
              <a:t>4/9/13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74B52-4EC1-A142-89C2-928EB269D35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F9708D-3BEB-9546-9768-308F64C6D768}" type="datetimeFigureOut">
              <a:rPr lang="en-US" smtClean="0"/>
              <a:pPr/>
              <a:t>4/9/13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574B52-4EC1-A142-89C2-928EB269D35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F9708D-3BEB-9546-9768-308F64C6D768}" type="datetimeFigureOut">
              <a:rPr lang="en-US" smtClean="0"/>
              <a:pPr/>
              <a:t>4/9/13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574B52-4EC1-A142-89C2-928EB269D35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F9708D-3BEB-9546-9768-308F64C6D768}" type="datetimeFigureOut">
              <a:rPr lang="en-US" smtClean="0"/>
              <a:pPr/>
              <a:t>4/9/13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574B52-4EC1-A142-89C2-928EB269D35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F9708D-3BEB-9546-9768-308F64C6D768}" type="datetimeFigureOut">
              <a:rPr lang="en-US" smtClean="0"/>
              <a:pPr/>
              <a:t>4/9/13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574B52-4EC1-A142-89C2-928EB269D35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F9708D-3BEB-9546-9768-308F64C6D768}" type="datetimeFigureOut">
              <a:rPr lang="en-US" smtClean="0"/>
              <a:pPr/>
              <a:t>4/9/13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574B52-4EC1-A142-89C2-928EB269D35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F9708D-3BEB-9546-9768-308F64C6D768}" type="datetimeFigureOut">
              <a:rPr lang="en-US" smtClean="0"/>
              <a:pPr/>
              <a:t>4/9/13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574B52-4EC1-A142-89C2-928EB269D35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F9708D-3BEB-9546-9768-308F64C6D768}" type="datetimeFigureOut">
              <a:rPr lang="en-US" smtClean="0"/>
              <a:pPr/>
              <a:t>4/9/13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74B52-4EC1-A142-89C2-928EB269D35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F9708D-3BEB-9546-9768-308F64C6D768}" type="datetimeFigureOut">
              <a:rPr lang="en-US" smtClean="0"/>
              <a:pPr/>
              <a:t>4/9/13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74B52-4EC1-A142-89C2-928EB269D35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F9708D-3BEB-9546-9768-308F64C6D768}" type="datetimeFigureOut">
              <a:rPr lang="en-US" smtClean="0"/>
              <a:pPr/>
              <a:t>4/9/13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574B52-4EC1-A142-89C2-928EB269D35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jobjasoos.com/blog/wp-content/uploads/2012/06/good-relationship-new-manager.jpg" TargetMode="External"/><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pooyGS3atjg" TargetMode="External"/><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www.talentsmart.com/" TargetMode="External"/><Relationship Id="rId4" Type="http://schemas.openxmlformats.org/officeDocument/2006/relationships/image" Target="../media/image4.pn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hyperlink" Target="http://www.talentsmart.com/" TargetMode="External"/><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www.talentsmart.com/" TargetMode="External"/><Relationship Id="rId4" Type="http://schemas.openxmlformats.org/officeDocument/2006/relationships/image" Target="../media/image6.png"/><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b="1" dirty="0" smtClean="0"/>
              <a:t>Primal Leadership</a:t>
            </a:r>
            <a:endParaRPr lang="en-US" sz="6000" b="1" dirty="0"/>
          </a:p>
        </p:txBody>
      </p:sp>
      <p:sp>
        <p:nvSpPr>
          <p:cNvPr id="3" name="Subtitle 2"/>
          <p:cNvSpPr>
            <a:spLocks noGrp="1"/>
          </p:cNvSpPr>
          <p:nvPr>
            <p:ph type="subTitle" idx="1"/>
          </p:nvPr>
        </p:nvSpPr>
        <p:spPr>
          <a:xfrm>
            <a:off x="1371600" y="3339851"/>
            <a:ext cx="6400800" cy="2922368"/>
          </a:xfrm>
        </p:spPr>
        <p:txBody>
          <a:bodyPr>
            <a:normAutofit/>
          </a:bodyPr>
          <a:lstStyle/>
          <a:p>
            <a:r>
              <a:rPr lang="en-US" sz="2800" dirty="0" smtClean="0">
                <a:solidFill>
                  <a:schemeClr val="tx1"/>
                </a:solidFill>
              </a:rPr>
              <a:t>by Daniel </a:t>
            </a:r>
            <a:r>
              <a:rPr lang="en-US" sz="2800" dirty="0" err="1" smtClean="0">
                <a:solidFill>
                  <a:schemeClr val="tx1"/>
                </a:solidFill>
              </a:rPr>
              <a:t>Goleman</a:t>
            </a:r>
            <a:r>
              <a:rPr lang="en-US" sz="2800" dirty="0" smtClean="0">
                <a:solidFill>
                  <a:schemeClr val="tx1"/>
                </a:solidFill>
              </a:rPr>
              <a:t>, Richard </a:t>
            </a:r>
            <a:r>
              <a:rPr lang="en-US" sz="2800" dirty="0" err="1" smtClean="0">
                <a:solidFill>
                  <a:schemeClr val="tx1"/>
                </a:solidFill>
              </a:rPr>
              <a:t>Boyatzis</a:t>
            </a:r>
            <a:r>
              <a:rPr lang="en-US" sz="2800" dirty="0" smtClean="0">
                <a:solidFill>
                  <a:schemeClr val="tx1"/>
                </a:solidFill>
              </a:rPr>
              <a:t> and Annie McKee</a:t>
            </a:r>
            <a:endParaRPr lang="en-US" sz="2800" dirty="0" smtClean="0">
              <a:solidFill>
                <a:schemeClr val="tx1"/>
              </a:solidFill>
            </a:endParaRPr>
          </a:p>
          <a:p>
            <a:endParaRPr lang="en-US" sz="2800" dirty="0" smtClean="0">
              <a:solidFill>
                <a:schemeClr val="tx1"/>
              </a:solidFill>
            </a:endParaRPr>
          </a:p>
          <a:p>
            <a:r>
              <a:rPr lang="en-US" sz="2800" dirty="0" smtClean="0">
                <a:solidFill>
                  <a:schemeClr val="tx1"/>
                </a:solidFill>
              </a:rPr>
              <a:t>Lelia </a:t>
            </a:r>
            <a:r>
              <a:rPr lang="en-US" sz="2800" dirty="0" smtClean="0">
                <a:solidFill>
                  <a:schemeClr val="tx1"/>
                </a:solidFill>
              </a:rPr>
              <a:t>King and Tracey Worrell</a:t>
            </a:r>
          </a:p>
          <a:p>
            <a:r>
              <a:rPr lang="en-US" sz="2800" dirty="0" smtClean="0">
                <a:solidFill>
                  <a:schemeClr val="tx1"/>
                </a:solidFill>
              </a:rPr>
              <a:t>April 10, 2013</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Primal Leadership</a:t>
            </a:r>
            <a:endParaRPr lang="en-US" dirty="0"/>
          </a:p>
        </p:txBody>
      </p:sp>
      <p:sp>
        <p:nvSpPr>
          <p:cNvPr id="4" name="TextBox 3"/>
          <p:cNvSpPr txBox="1"/>
          <p:nvPr/>
        </p:nvSpPr>
        <p:spPr>
          <a:xfrm>
            <a:off x="3689533" y="1988026"/>
            <a:ext cx="4997267" cy="2215991"/>
          </a:xfrm>
          <a:prstGeom prst="rect">
            <a:avLst/>
          </a:prstGeom>
          <a:noFill/>
        </p:spPr>
        <p:txBody>
          <a:bodyPr wrap="square" rtlCol="0">
            <a:spAutoFit/>
          </a:bodyPr>
          <a:lstStyle/>
          <a:p>
            <a:pPr>
              <a:buFont typeface="Arial"/>
              <a:buChar char="•"/>
            </a:pPr>
            <a:r>
              <a:rPr lang="en-US" sz="3000" dirty="0" smtClean="0"/>
              <a:t> </a:t>
            </a:r>
            <a:r>
              <a:rPr lang="en-US" sz="3000" dirty="0" err="1" smtClean="0"/>
              <a:t>Lelia’s</a:t>
            </a:r>
            <a:r>
              <a:rPr lang="en-US" sz="3000" dirty="0" smtClean="0"/>
              <a:t> story: Good intentions </a:t>
            </a:r>
          </a:p>
          <a:p>
            <a:endParaRPr lang="en-US" sz="2400" dirty="0" smtClean="0"/>
          </a:p>
          <a:p>
            <a:pPr>
              <a:buFont typeface="Arial"/>
              <a:buChar char="•"/>
            </a:pPr>
            <a:r>
              <a:rPr lang="en-US" sz="3000" dirty="0" smtClean="0"/>
              <a:t> Tracey’s story: Jumping to conclusions </a:t>
            </a:r>
          </a:p>
          <a:p>
            <a:endParaRPr lang="en-US" sz="2400" dirty="0" smtClean="0"/>
          </a:p>
        </p:txBody>
      </p:sp>
      <p:pic>
        <p:nvPicPr>
          <p:cNvPr id="7" name="Picture 6"/>
          <p:cNvPicPr>
            <a:picLocks noChangeAspect="1"/>
          </p:cNvPicPr>
          <p:nvPr/>
        </p:nvPicPr>
        <p:blipFill>
          <a:blip r:embed="rId3"/>
          <a:stretch>
            <a:fillRect/>
          </a:stretch>
        </p:blipFill>
        <p:spPr>
          <a:xfrm>
            <a:off x="0" y="1699728"/>
            <a:ext cx="3401270" cy="3401270"/>
          </a:xfrm>
          <a:prstGeom prst="rect">
            <a:avLst/>
          </a:prstGeom>
        </p:spPr>
      </p:pic>
      <p:sp>
        <p:nvSpPr>
          <p:cNvPr id="8" name="TextBox 7"/>
          <p:cNvSpPr txBox="1"/>
          <p:nvPr/>
        </p:nvSpPr>
        <p:spPr>
          <a:xfrm>
            <a:off x="6773335" y="6366933"/>
            <a:ext cx="2133600" cy="276999"/>
          </a:xfrm>
          <a:prstGeom prst="rect">
            <a:avLst/>
          </a:prstGeom>
          <a:noFill/>
        </p:spPr>
        <p:txBody>
          <a:bodyPr wrap="square" rtlCol="0">
            <a:spAutoFit/>
          </a:bodyPr>
          <a:lstStyle/>
          <a:p>
            <a:pPr algn="r"/>
            <a:r>
              <a:rPr lang="en-US" sz="1200" dirty="0" smtClean="0">
                <a:hlinkClick r:id="rId4"/>
              </a:rPr>
              <a:t>Source: </a:t>
            </a:r>
            <a:r>
              <a:rPr lang="en-US" sz="1200" dirty="0" err="1" smtClean="0">
                <a:hlinkClick r:id="rId4"/>
              </a:rPr>
              <a:t>jobjasoos</a:t>
            </a:r>
            <a:endParaRPr lang="en-US" sz="1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Primal Leadership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What is Emotional Intelligence?</a:t>
            </a:r>
          </a:p>
          <a:p>
            <a:pPr lvl="1"/>
            <a:r>
              <a:rPr lang="en-US" dirty="0" smtClean="0"/>
              <a:t>How leaders handle themselves and their relationships</a:t>
            </a:r>
          </a:p>
          <a:p>
            <a:pPr>
              <a:buNone/>
            </a:pPr>
            <a:endParaRPr lang="en-US" dirty="0" smtClean="0"/>
          </a:p>
          <a:p>
            <a:r>
              <a:rPr lang="en-US" dirty="0" smtClean="0"/>
              <a:t>What is Primal Leadership?</a:t>
            </a:r>
          </a:p>
          <a:p>
            <a:pPr lvl="1"/>
            <a:r>
              <a:rPr lang="en-US" dirty="0" smtClean="0"/>
              <a:t>The emotional task of the leader is primal. It is both the original and the most important act of leadership.</a:t>
            </a:r>
          </a:p>
          <a:p>
            <a:pPr lvl="1"/>
            <a:r>
              <a:rPr lang="en-US" dirty="0" smtClean="0"/>
              <a:t>The fundamental task of leaders: prime good feelings in those they lead</a:t>
            </a:r>
          </a:p>
          <a:p>
            <a:pPr lvl="1"/>
            <a:r>
              <a:rPr lang="en-US" dirty="0" smtClean="0"/>
              <a:t>Resonance: driving emotions positively, bringing out the best in your team</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Emotional Intelligence</a:t>
            </a:r>
            <a:endParaRPr lang="en-US" dirty="0"/>
          </a:p>
        </p:txBody>
      </p:sp>
      <p:pic>
        <p:nvPicPr>
          <p:cNvPr id="3" name="Picture 2">
            <a:hlinkClick r:id="rId3"/>
          </p:cNvPr>
          <p:cNvPicPr>
            <a:picLocks noChangeAspect="1"/>
          </p:cNvPicPr>
          <p:nvPr/>
        </p:nvPicPr>
        <p:blipFill>
          <a:blip r:embed="rId4"/>
          <a:stretch>
            <a:fillRect/>
          </a:stretch>
        </p:blipFill>
        <p:spPr>
          <a:xfrm>
            <a:off x="1136049" y="1492210"/>
            <a:ext cx="6943884" cy="455933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Emotional Intelligence</a:t>
            </a:r>
            <a:endParaRPr lang="en-US" dirty="0"/>
          </a:p>
        </p:txBody>
      </p:sp>
      <p:sp>
        <p:nvSpPr>
          <p:cNvPr id="3" name="Content Placeholder 2"/>
          <p:cNvSpPr>
            <a:spLocks noGrp="1"/>
          </p:cNvSpPr>
          <p:nvPr>
            <p:ph idx="1"/>
          </p:nvPr>
        </p:nvSpPr>
        <p:spPr>
          <a:xfrm>
            <a:off x="457199" y="1600201"/>
            <a:ext cx="5710902" cy="2363517"/>
          </a:xfrm>
        </p:spPr>
        <p:txBody>
          <a:bodyPr vert="horz">
            <a:normAutofit/>
          </a:bodyPr>
          <a:lstStyle/>
          <a:p>
            <a:r>
              <a:rPr lang="en-US" sz="3000" dirty="0" smtClean="0"/>
              <a:t>A basic concept</a:t>
            </a:r>
          </a:p>
          <a:p>
            <a:pPr lvl="1"/>
            <a:r>
              <a:rPr lang="en-US" sz="2600" dirty="0" smtClean="0"/>
              <a:t>Why is it so hard for so many leaders?</a:t>
            </a:r>
          </a:p>
          <a:p>
            <a:pPr lvl="1"/>
            <a:r>
              <a:rPr lang="en-US" sz="2600" dirty="0" smtClean="0"/>
              <a:t>Is it hard for you or for your boss?</a:t>
            </a:r>
          </a:p>
        </p:txBody>
      </p:sp>
      <p:pic>
        <p:nvPicPr>
          <p:cNvPr id="4" name="Picture 3"/>
          <p:cNvPicPr>
            <a:picLocks noChangeAspect="1"/>
          </p:cNvPicPr>
          <p:nvPr/>
        </p:nvPicPr>
        <p:blipFill>
          <a:blip r:embed="rId3"/>
          <a:stretch>
            <a:fillRect/>
          </a:stretch>
        </p:blipFill>
        <p:spPr>
          <a:xfrm>
            <a:off x="3686462" y="3723776"/>
            <a:ext cx="4963278" cy="268505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Emotional Intelligence – </a:t>
            </a:r>
            <a:br>
              <a:rPr lang="en-US" dirty="0" smtClean="0"/>
            </a:br>
            <a:r>
              <a:rPr lang="en-US" dirty="0" smtClean="0"/>
              <a:t>It’s All in Your Head!</a:t>
            </a:r>
            <a:endParaRPr lang="en-US" dirty="0"/>
          </a:p>
        </p:txBody>
      </p:sp>
      <p:sp>
        <p:nvSpPr>
          <p:cNvPr id="4" name="TextBox 3"/>
          <p:cNvSpPr txBox="1"/>
          <p:nvPr/>
        </p:nvSpPr>
        <p:spPr>
          <a:xfrm>
            <a:off x="6773335" y="6366933"/>
            <a:ext cx="2133600" cy="369332"/>
          </a:xfrm>
          <a:prstGeom prst="rect">
            <a:avLst/>
          </a:prstGeom>
          <a:noFill/>
        </p:spPr>
        <p:txBody>
          <a:bodyPr wrap="square" rtlCol="0">
            <a:spAutoFit/>
          </a:bodyPr>
          <a:lstStyle/>
          <a:p>
            <a:r>
              <a:rPr lang="en-US" dirty="0" smtClean="0">
                <a:hlinkClick r:id="rId3"/>
              </a:rPr>
              <a:t>Source: </a:t>
            </a:r>
            <a:r>
              <a:rPr lang="en-US" dirty="0" err="1" smtClean="0">
                <a:hlinkClick r:id="rId3"/>
              </a:rPr>
              <a:t>TalentSmart</a:t>
            </a:r>
            <a:endParaRPr lang="en-US" dirty="0"/>
          </a:p>
        </p:txBody>
      </p:sp>
      <p:pic>
        <p:nvPicPr>
          <p:cNvPr id="2050" name="Picture 2"/>
          <p:cNvPicPr>
            <a:picLocks noChangeAspect="1" noChangeArrowheads="1"/>
          </p:cNvPicPr>
          <p:nvPr/>
        </p:nvPicPr>
        <p:blipFill>
          <a:blip r:embed="rId4"/>
          <a:srcRect l="9304" t="28588" r="62215" b="46835"/>
          <a:stretch>
            <a:fillRect/>
          </a:stretch>
        </p:blipFill>
        <p:spPr bwMode="auto">
          <a:xfrm>
            <a:off x="1969697" y="2088674"/>
            <a:ext cx="5020342" cy="3465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EQ Important?</a:t>
            </a:r>
            <a:endParaRPr lang="en-US" dirty="0"/>
          </a:p>
        </p:txBody>
      </p:sp>
      <p:pic>
        <p:nvPicPr>
          <p:cNvPr id="1026" name="Picture 2"/>
          <p:cNvPicPr>
            <a:picLocks noChangeAspect="1" noChangeArrowheads="1"/>
          </p:cNvPicPr>
          <p:nvPr/>
        </p:nvPicPr>
        <p:blipFill>
          <a:blip r:embed="rId3"/>
          <a:srcRect l="11582" t="21005" r="12848" b="34968"/>
          <a:stretch>
            <a:fillRect/>
          </a:stretch>
        </p:blipFill>
        <p:spPr bwMode="auto">
          <a:xfrm>
            <a:off x="457200" y="1665993"/>
            <a:ext cx="8229600" cy="3835656"/>
          </a:xfrm>
          <a:prstGeom prst="rect">
            <a:avLst/>
          </a:prstGeom>
          <a:noFill/>
          <a:ln w="9525">
            <a:noFill/>
            <a:miter lim="800000"/>
            <a:headEnd/>
            <a:tailEnd/>
          </a:ln>
        </p:spPr>
      </p:pic>
      <p:sp>
        <p:nvSpPr>
          <p:cNvPr id="4" name="TextBox 3"/>
          <p:cNvSpPr txBox="1"/>
          <p:nvPr/>
        </p:nvSpPr>
        <p:spPr>
          <a:xfrm>
            <a:off x="6773335" y="6366933"/>
            <a:ext cx="2133600" cy="369332"/>
          </a:xfrm>
          <a:prstGeom prst="rect">
            <a:avLst/>
          </a:prstGeom>
          <a:noFill/>
        </p:spPr>
        <p:txBody>
          <a:bodyPr wrap="square" rtlCol="0">
            <a:spAutoFit/>
          </a:bodyPr>
          <a:lstStyle/>
          <a:p>
            <a:r>
              <a:rPr lang="en-US" dirty="0" smtClean="0">
                <a:hlinkClick r:id="rId4"/>
              </a:rPr>
              <a:t>Source: </a:t>
            </a:r>
            <a:r>
              <a:rPr lang="en-US" dirty="0" err="1" smtClean="0">
                <a:hlinkClick r:id="rId4"/>
              </a:rPr>
              <a:t>TalentSmart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Emotional Intelligence Competencies</a:t>
            </a:r>
            <a:endParaRPr lang="en-US" dirty="0"/>
          </a:p>
        </p:txBody>
      </p:sp>
      <p:sp>
        <p:nvSpPr>
          <p:cNvPr id="4" name="TextBox 3"/>
          <p:cNvSpPr txBox="1"/>
          <p:nvPr/>
        </p:nvSpPr>
        <p:spPr>
          <a:xfrm>
            <a:off x="6773335" y="6366933"/>
            <a:ext cx="2133600" cy="369332"/>
          </a:xfrm>
          <a:prstGeom prst="rect">
            <a:avLst/>
          </a:prstGeom>
          <a:noFill/>
        </p:spPr>
        <p:txBody>
          <a:bodyPr wrap="square" rtlCol="0">
            <a:spAutoFit/>
          </a:bodyPr>
          <a:lstStyle/>
          <a:p>
            <a:r>
              <a:rPr lang="en-US" dirty="0" smtClean="0">
                <a:hlinkClick r:id="rId3"/>
              </a:rPr>
              <a:t>Source: </a:t>
            </a:r>
            <a:r>
              <a:rPr lang="en-US" dirty="0" err="1" smtClean="0">
                <a:hlinkClick r:id="rId3"/>
              </a:rPr>
              <a:t>TalentSmart</a:t>
            </a:r>
            <a:endParaRPr lang="en-US" dirty="0"/>
          </a:p>
        </p:txBody>
      </p:sp>
      <p:pic>
        <p:nvPicPr>
          <p:cNvPr id="3074" name="Picture 2"/>
          <p:cNvPicPr>
            <a:picLocks noChangeAspect="1" noChangeArrowheads="1"/>
          </p:cNvPicPr>
          <p:nvPr/>
        </p:nvPicPr>
        <p:blipFill>
          <a:blip r:embed="rId4"/>
          <a:srcRect l="40443" t="33347" r="37057" b="43402"/>
          <a:stretch>
            <a:fillRect/>
          </a:stretch>
        </p:blipFill>
        <p:spPr bwMode="auto">
          <a:xfrm>
            <a:off x="2094745" y="1679952"/>
            <a:ext cx="4781442" cy="39527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Stages of Discovery</a:t>
            </a:r>
            <a:endParaRPr lang="en-US" dirty="0"/>
          </a:p>
        </p:txBody>
      </p:sp>
      <p:sp>
        <p:nvSpPr>
          <p:cNvPr id="4" name="TextBox 3"/>
          <p:cNvSpPr txBox="1"/>
          <p:nvPr/>
        </p:nvSpPr>
        <p:spPr>
          <a:xfrm>
            <a:off x="694852" y="1417638"/>
            <a:ext cx="7682094" cy="5570756"/>
          </a:xfrm>
          <a:prstGeom prst="rect">
            <a:avLst/>
          </a:prstGeom>
          <a:noFill/>
        </p:spPr>
        <p:txBody>
          <a:bodyPr wrap="square" rtlCol="0">
            <a:spAutoFit/>
          </a:bodyPr>
          <a:lstStyle/>
          <a:p>
            <a:r>
              <a:rPr lang="en-US" sz="2600" dirty="0" smtClean="0"/>
              <a:t> </a:t>
            </a:r>
            <a:r>
              <a:rPr lang="en-US" sz="2600" b="1" dirty="0" smtClean="0"/>
              <a:t>First Discovery</a:t>
            </a:r>
            <a:r>
              <a:rPr lang="en-US" sz="2600" dirty="0" smtClean="0"/>
              <a:t>: Discovering/Uncovering Your Ideal (a self-awareness exercise)</a:t>
            </a:r>
          </a:p>
          <a:p>
            <a:r>
              <a:rPr lang="en-US" sz="2600" dirty="0" smtClean="0"/>
              <a:t> </a:t>
            </a:r>
          </a:p>
          <a:p>
            <a:r>
              <a:rPr lang="en-US" sz="2600" b="1" dirty="0" smtClean="0"/>
              <a:t>Second Discovery: </a:t>
            </a:r>
            <a:r>
              <a:rPr lang="en-US" sz="2600" dirty="0" smtClean="0"/>
              <a:t>Understanding Who You Are Now (dig deeper into self-awareness)</a:t>
            </a:r>
          </a:p>
          <a:p>
            <a:r>
              <a:rPr lang="en-US" sz="2600" dirty="0" smtClean="0"/>
              <a:t> </a:t>
            </a:r>
          </a:p>
          <a:p>
            <a:r>
              <a:rPr lang="en-US" sz="2600" b="1" dirty="0" smtClean="0"/>
              <a:t>Third Discovery</a:t>
            </a:r>
            <a:r>
              <a:rPr lang="en-US" sz="2600" dirty="0" smtClean="0"/>
              <a:t>: Designing an Action Plan For Change (self-management of goals)</a:t>
            </a:r>
          </a:p>
          <a:p>
            <a:r>
              <a:rPr lang="en-US" sz="2600" dirty="0" smtClean="0"/>
              <a:t> </a:t>
            </a:r>
          </a:p>
          <a:p>
            <a:r>
              <a:rPr lang="en-US" sz="2600" b="1" dirty="0" smtClean="0"/>
              <a:t>Fourth Discovery</a:t>
            </a:r>
            <a:r>
              <a:rPr lang="en-US" sz="2600" dirty="0" smtClean="0"/>
              <a:t>: Changing Your Habits and Behavior (through social self-management)</a:t>
            </a:r>
          </a:p>
          <a:p>
            <a:r>
              <a:rPr lang="en-US" sz="2600" dirty="0" smtClean="0"/>
              <a:t> </a:t>
            </a:r>
          </a:p>
          <a:p>
            <a:r>
              <a:rPr lang="en-US" sz="2600" b="1" dirty="0" smtClean="0"/>
              <a:t>Fifth Discovery</a:t>
            </a:r>
            <a:r>
              <a:rPr lang="en-US" sz="2600" dirty="0" smtClean="0"/>
              <a:t>: Success Through Relationship</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next?</a:t>
            </a:r>
            <a:endParaRPr lang="en-US" dirty="0"/>
          </a:p>
        </p:txBody>
      </p:sp>
      <p:sp>
        <p:nvSpPr>
          <p:cNvPr id="4" name="TextBox 3"/>
          <p:cNvSpPr txBox="1"/>
          <p:nvPr/>
        </p:nvSpPr>
        <p:spPr>
          <a:xfrm>
            <a:off x="694852" y="1417638"/>
            <a:ext cx="7682094" cy="5047536"/>
          </a:xfrm>
          <a:prstGeom prst="rect">
            <a:avLst/>
          </a:prstGeom>
          <a:noFill/>
        </p:spPr>
        <p:txBody>
          <a:bodyPr wrap="square" rtlCol="0">
            <a:spAutoFit/>
          </a:bodyPr>
          <a:lstStyle/>
          <a:p>
            <a:pPr>
              <a:buFont typeface="Arial"/>
              <a:buChar char="•"/>
            </a:pPr>
            <a:r>
              <a:rPr lang="en-US" sz="3000" dirty="0" smtClean="0"/>
              <a:t> Resonance vs. Dissonance</a:t>
            </a:r>
          </a:p>
          <a:p>
            <a:pPr lvl="1">
              <a:buFont typeface="Arial"/>
              <a:buChar char="•"/>
            </a:pPr>
            <a:r>
              <a:rPr lang="en-US" sz="3000" dirty="0" smtClean="0"/>
              <a:t> </a:t>
            </a:r>
            <a:r>
              <a:rPr lang="en-US" sz="2600" dirty="0" smtClean="0"/>
              <a:t>When leaders drive emotions positively we call this effect </a:t>
            </a:r>
            <a:r>
              <a:rPr lang="en-US" sz="2600" b="1" dirty="0" smtClean="0"/>
              <a:t>resonance</a:t>
            </a:r>
            <a:r>
              <a:rPr lang="en-US" sz="2600" dirty="0" smtClean="0"/>
              <a:t>. When they drive emotions negatively, leaders spawn </a:t>
            </a:r>
            <a:r>
              <a:rPr lang="en-US" sz="2600" b="1" i="1" dirty="0" smtClean="0"/>
              <a:t>dissonance,</a:t>
            </a:r>
            <a:r>
              <a:rPr lang="en-US" sz="2600" dirty="0" smtClean="0"/>
              <a:t> undermining the emotional foundations that let people shine. </a:t>
            </a:r>
            <a:endParaRPr lang="en-US" sz="3000" dirty="0" smtClean="0"/>
          </a:p>
          <a:p>
            <a:endParaRPr lang="en-US" sz="3000" dirty="0" smtClean="0"/>
          </a:p>
          <a:p>
            <a:pPr>
              <a:buFont typeface="Arial"/>
              <a:buChar char="•"/>
            </a:pPr>
            <a:r>
              <a:rPr lang="en-US" sz="3000" dirty="0" smtClean="0"/>
              <a:t> Being empathetic ≠ being nice</a:t>
            </a:r>
          </a:p>
          <a:p>
            <a:pPr>
              <a:buFont typeface="Arial"/>
              <a:buChar char="•"/>
            </a:pPr>
            <a:endParaRPr lang="en-US" sz="3000" dirty="0" smtClean="0"/>
          </a:p>
          <a:p>
            <a:pPr>
              <a:buFont typeface="Arial"/>
              <a:buChar char="•"/>
            </a:pPr>
            <a:r>
              <a:rPr lang="en-US" sz="3000" dirty="0" smtClean="0"/>
              <a:t> </a:t>
            </a:r>
            <a:r>
              <a:rPr lang="en-US" sz="2600" dirty="0" smtClean="0"/>
              <a:t>What factors could stand in the way of this working? Is this approach realistic? </a:t>
            </a:r>
          </a:p>
          <a:p>
            <a:endParaRPr lang="en-US" sz="30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Building Emotionally Intelligent Organizations</a:t>
            </a:r>
            <a:endParaRPr lang="en-US" dirty="0"/>
          </a:p>
        </p:txBody>
      </p:sp>
      <p:pic>
        <p:nvPicPr>
          <p:cNvPr id="5" name="Picture 4"/>
          <p:cNvPicPr>
            <a:picLocks noChangeAspect="1"/>
          </p:cNvPicPr>
          <p:nvPr/>
        </p:nvPicPr>
        <p:blipFill>
          <a:blip r:embed="rId3"/>
          <a:stretch>
            <a:fillRect/>
          </a:stretch>
        </p:blipFill>
        <p:spPr>
          <a:xfrm>
            <a:off x="291540" y="2223705"/>
            <a:ext cx="8600620" cy="3658473"/>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Primal Leadership: Book Critique</a:t>
            </a:r>
            <a:endParaRPr lang="en-US" dirty="0"/>
          </a:p>
        </p:txBody>
      </p:sp>
      <p:pic>
        <p:nvPicPr>
          <p:cNvPr id="5" name="Picture 4"/>
          <p:cNvPicPr>
            <a:picLocks noChangeAspect="1"/>
          </p:cNvPicPr>
          <p:nvPr/>
        </p:nvPicPr>
        <p:blipFill>
          <a:blip r:embed="rId3"/>
          <a:stretch>
            <a:fillRect/>
          </a:stretch>
        </p:blipFill>
        <p:spPr>
          <a:xfrm>
            <a:off x="2790051" y="1417638"/>
            <a:ext cx="3358841" cy="5057856"/>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Precedent">
      <a:dk1>
        <a:srgbClr val="921F07"/>
      </a:dk1>
      <a:lt1>
        <a:sysClr val="window" lastClr="FFFFFF"/>
      </a:lt1>
      <a:dk2>
        <a:srgbClr val="333333"/>
      </a:dk2>
      <a:lt2>
        <a:srgbClr val="E5E5D3"/>
      </a:lt2>
      <a:accent1>
        <a:srgbClr val="993232"/>
      </a:accent1>
      <a:accent2>
        <a:srgbClr val="9B6C34"/>
      </a:accent2>
      <a:accent3>
        <a:srgbClr val="736C5D"/>
      </a:accent3>
      <a:accent4>
        <a:srgbClr val="C9972B"/>
      </a:accent4>
      <a:accent5>
        <a:srgbClr val="C95F2B"/>
      </a:accent5>
      <a:accent6>
        <a:srgbClr val="8F7A05"/>
      </a:accent6>
      <a:hlink>
        <a:srgbClr val="933926"/>
      </a:hlink>
      <a:folHlink>
        <a:srgbClr val="91601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740</TotalTime>
  <Words>1702</Words>
  <Application>Microsoft Macintosh PowerPoint</Application>
  <PresentationFormat>On-screen Show (4:3)</PresentationFormat>
  <Paragraphs>154</Paragraphs>
  <Slides>12</Slides>
  <Notes>12</Notes>
  <HiddenSlides>0</HiddenSlides>
  <MMClips>0</MMClips>
  <ScaleCrop>false</ScaleCrop>
  <HeadingPairs>
    <vt:vector size="4" baseType="variant">
      <vt:variant>
        <vt:lpstr>Design Template</vt:lpstr>
      </vt:variant>
      <vt:variant>
        <vt:i4>1</vt:i4>
      </vt:variant>
      <vt:variant>
        <vt:lpstr>Slide Titles</vt:lpstr>
      </vt:variant>
      <vt:variant>
        <vt:i4>12</vt:i4>
      </vt:variant>
    </vt:vector>
  </HeadingPairs>
  <TitlesOfParts>
    <vt:vector size="13" baseType="lpstr">
      <vt:lpstr>Office Theme</vt:lpstr>
      <vt:lpstr>Primal Leadership</vt:lpstr>
      <vt:lpstr>Primal Leadership</vt:lpstr>
      <vt:lpstr>Primal Leadership</vt:lpstr>
      <vt:lpstr>Emotional Intelligence</vt:lpstr>
      <vt:lpstr>Emotional Intelligence</vt:lpstr>
      <vt:lpstr>Emotional Intelligence –  It’s All in Your Head!</vt:lpstr>
      <vt:lpstr>Why is EQ Important?</vt:lpstr>
      <vt:lpstr>Emotional Intelligence Competencies</vt:lpstr>
      <vt:lpstr>5 Stages of Discovery</vt:lpstr>
      <vt:lpstr>What next?</vt:lpstr>
      <vt:lpstr>Building Emotionally Intelligent Organizations</vt:lpstr>
      <vt:lpstr>Primal Leadership: Book Critique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Primal Leadership</dc:title>
  <dc:creator>Lelia King</dc:creator>
  <cp:lastModifiedBy>Lelia King</cp:lastModifiedBy>
  <cp:revision>46</cp:revision>
  <dcterms:created xsi:type="dcterms:W3CDTF">2013-04-10T01:37:51Z</dcterms:created>
  <dcterms:modified xsi:type="dcterms:W3CDTF">2013-04-10T02:29:37Z</dcterms:modified>
</cp:coreProperties>
</file>