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  <p:sldId id="266" r:id="rId11"/>
    <p:sldId id="267" r:id="rId12"/>
    <p:sldId id="268" r:id="rId13"/>
    <p:sldId id="269" r:id="rId14"/>
    <p:sldId id="270" r:id="rId15"/>
    <p:sldId id="265" r:id="rId16"/>
    <p:sldId id="273" r:id="rId17"/>
    <p:sldId id="271" r:id="rId18"/>
    <p:sldId id="272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598" autoAdjust="0"/>
    <p:restoredTop sz="92069" autoAdjust="0"/>
  </p:normalViewPr>
  <p:slideViewPr>
    <p:cSldViewPr snapToGrid="0" snapToObjects="1">
      <p:cViewPr>
        <p:scale>
          <a:sx n="75" d="100"/>
          <a:sy n="75" d="100"/>
        </p:scale>
        <p:origin x="-1304" y="-5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661CCF-4EB3-DE41-AE93-AC58D818F160}" type="datetimeFigureOut">
              <a:rPr lang="en-US" smtClean="0"/>
              <a:pPr/>
              <a:t>8/7/12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731447-8F42-CD47-A9EF-0449860178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31447-8F42-CD47-A9EF-04498601781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FB28-A79A-D748-BE5D-F136EAF87ADE}" type="datetimeFigureOut">
              <a:rPr lang="en-US" smtClean="0"/>
              <a:pPr/>
              <a:t>8/7/12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362A2-F80C-774E-BD2F-86520797A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20000"/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FB28-A79A-D748-BE5D-F136EAF87ADE}" type="datetimeFigureOut">
              <a:rPr lang="en-US" smtClean="0"/>
              <a:pPr/>
              <a:t>8/7/12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362A2-F80C-774E-BD2F-86520797A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20000"/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FB28-A79A-D748-BE5D-F136EAF87ADE}" type="datetimeFigureOut">
              <a:rPr lang="en-US" smtClean="0"/>
              <a:pPr/>
              <a:t>8/7/12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362A2-F80C-774E-BD2F-86520797A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20000"/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FB28-A79A-D748-BE5D-F136EAF87ADE}" type="datetimeFigureOut">
              <a:rPr lang="en-US" smtClean="0"/>
              <a:pPr/>
              <a:t>8/7/12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362A2-F80C-774E-BD2F-86520797A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20000"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FB28-A79A-D748-BE5D-F136EAF87ADE}" type="datetimeFigureOut">
              <a:rPr lang="en-US" smtClean="0"/>
              <a:pPr/>
              <a:t>8/7/12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362A2-F80C-774E-BD2F-86520797A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20000"/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FB28-A79A-D748-BE5D-F136EAF87ADE}" type="datetimeFigureOut">
              <a:rPr lang="en-US" smtClean="0"/>
              <a:pPr/>
              <a:t>8/7/12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362A2-F80C-774E-BD2F-86520797A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20000"/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FB28-A79A-D748-BE5D-F136EAF87ADE}" type="datetimeFigureOut">
              <a:rPr lang="en-US" smtClean="0"/>
              <a:pPr/>
              <a:t>8/7/12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362A2-F80C-774E-BD2F-86520797A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20000"/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FB28-A79A-D748-BE5D-F136EAF87ADE}" type="datetimeFigureOut">
              <a:rPr lang="en-US" smtClean="0"/>
              <a:pPr/>
              <a:t>8/7/12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362A2-F80C-774E-BD2F-86520797A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20000"/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FB28-A79A-D748-BE5D-F136EAF87ADE}" type="datetimeFigureOut">
              <a:rPr lang="en-US" smtClean="0"/>
              <a:pPr/>
              <a:t>8/7/12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362A2-F80C-774E-BD2F-86520797A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20000"/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FB28-A79A-D748-BE5D-F136EAF87ADE}" type="datetimeFigureOut">
              <a:rPr lang="en-US" smtClean="0"/>
              <a:pPr/>
              <a:t>8/7/12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362A2-F80C-774E-BD2F-86520797A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20000"/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FB28-A79A-D748-BE5D-F136EAF87ADE}" type="datetimeFigureOut">
              <a:rPr lang="en-US" smtClean="0"/>
              <a:pPr/>
              <a:t>8/7/12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362A2-F80C-774E-BD2F-86520797A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20000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7FB28-A79A-D748-BE5D-F136EAF87ADE}" type="datetimeFigureOut">
              <a:rPr lang="en-US" smtClean="0"/>
              <a:pPr/>
              <a:t>8/7/12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5362A2-F80C-774E-BD2F-86520797A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2000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http://www.google.com/imgres?start=45&amp;num=10&amp;hl=en&amp;authuser=0&amp;biw=1218&amp;bih=562&amp;tbm=isch&amp;tbnid=KKUhi1o3mwDJGM:&amp;imgrefurl=http://www.getreligion.org/2007/03/friends-we-hear-you-and-we-know-that-the-body-text-font-size-in-the-new-design-is-too-small-and-it-will-be-fixed-very-soon-tmatt-said-writing-this-in-a-headline-so-that-the-text-will-be-large-enough-f/&amp;docid=edXCDTZBim8G9M&amp;imgurl=http://www.getreligion.org/wp-content/photos/megaphone.jpg&amp;w=340&amp;h=286&amp;ei=YYIgUPr4C4Xo8gT4moCgDA&amp;zoom=1&amp;iact=rc&amp;dur=268&amp;sig=117312559486845147240&amp;page=4&amp;tbnh=168&amp;tbnw=182&amp;ndsp=17&amp;ved=1t:429,r:7,s:45,i:141&amp;tx=98&amp;ty=87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hyperlink" Target="http://www.google.com/imgres?num=10&amp;hl=en&amp;sa=X&amp;authuser=0&amp;biw=1277&amp;bih=624&amp;tbm=isch&amp;tbnid=9NEDNhDtMQbXDM:&amp;imgrefurl=http://newsjunkiepost.com/2009/11/01/rigged-npr-online-poll-shows-disinformation-campaign/&amp;docid=ux_Vi_IDofE8ZM&amp;imgurl=http://newsjunkiepost.com/wp-content/uploads/2009/11/npr-logo.jpg&amp;w=451&amp;h=220&amp;ei=fBMgUPPoMK-_0QHT_4GgCw&amp;zoom=1&amp;iact=hc&amp;vpx=234&amp;vpy=196&amp;dur=2224&amp;hovh=157&amp;hovw=322&amp;tx=173&amp;ty=81&amp;sig=117312559486845147240&amp;page=1&amp;tbnh=74&amp;tbnw=152&amp;start=0&amp;ndsp=20&amp;ved=1t:429,r:1,s:0,i:142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hyperlink" Target="http://www.change.org/petitions/seventeen-magazine-give-girls-images-of-real-girls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5.png"/><Relationship Id="rId8" Type="http://schemas.openxmlformats.org/officeDocument/2006/relationships/hyperlink" Target="http://www.google.com/imgres?num=10&amp;hl=en&amp;authuser=0&amp;biw=1277&amp;bih=624&amp;tbm=isch&amp;tbnid=JqK7lka0cXyr_M:&amp;imgrefurl=http://blog.indycar.com/2011/08/31/usf2000-driver-shannon-mcintosh-tells-all-about-her-pretty-amazing-season/&amp;docid=4YOkP859WVrTmM&amp;imgurl=http://farm7.static.flickr.com/6063/6099670503_6e5425ae7a.jpg&amp;w=281&amp;h=500&amp;ei=nBUgUNGzHOXs0gHb8YGgCg&amp;zoom=1&amp;iact=rc&amp;dur=265&amp;sig=117312559486845147240&amp;page=1&amp;tbnh=138&amp;tbnw=105&amp;start=0&amp;ndsp=21&amp;ved=1t:429,r:19,s:0,i:140&amp;tx=67&amp;ty=51" TargetMode="External"/><Relationship Id="rId9" Type="http://schemas.openxmlformats.org/officeDocument/2006/relationships/hyperlink" Target="http://seventeen.tumblr.com/page/5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imgres?hl=en&amp;authuser=0&amp;biw=1277&amp;bih=624&amp;tbm=isch&amp;tbnid=7OgHZMfqsVOcNM:&amp;imgrefurl=http://www.huffingtonpost.com/2012/05/02/julia-bluhm-protest-airbrushing-seventeen-magazine_n_1471876.html&amp;docid=ApdqPjprCfNaMM&amp;imgurl=http://i.huffpost.com/gen/591938/thumbs/o-JULIA-BLUHM-PROTEST-AIRBRUSHING-SEVENTEEN-570.jpg?4&amp;w=570&amp;h=763&amp;ei=dBQgULqlHKrC0QGWqIHwBQ&amp;zoom=1&amp;iact=rc&amp;dur=252&amp;sig=117312559486845147240&amp;page=1&amp;tbnh=150&amp;tbnw=110&amp;start=0&amp;ndsp=19&amp;ved=1t:429,r:0,s:0,i:73&amp;tx=91&amp;ty=53" TargetMode="External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hyperlink" Target="http://www.yourlifeintervention.com/self-help/seventeen-magazine-pledges-to-use-only-%E2%80%98real-girls-and-models-who-are-healthy-in-pictures-in-bid-to-help-with-readers-self-esteem-new-york-daily-news.html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oogle.com/imgres?num=10&amp;hl=en&amp;authuser=0&amp;biw=1277&amp;bih=624&amp;tbm=isch&amp;tbnid=Tlt9XaJbpV81AM:&amp;imgrefurl=http://nymag.com/daily/fashion/2012/07/seventeen-magazine-makes-body-peace-treaty.html&amp;docid=AqgUjyLODDM52M&amp;imgurl=http://pixel.nymag.com/imgs/daily/thecut/2012/07/05/05-seventeen-body-peace.o.jpg/a_560x375.jpg&amp;w=560&amp;h=375&amp;ei=DBQgUJXGLoSHrAG-9oCoCQ&amp;zoom=1&amp;iact=hc&amp;vpx=108&amp;vpy=154&amp;dur=824&amp;hovh=184&amp;hovw=274&amp;tx=137&amp;ty=80&amp;sig=117312559486845147240&amp;sqi=2&amp;page=1&amp;tbnh=134&amp;tbnw=169&amp;start=0&amp;ndsp=20&amp;ved=1t:429,r:0,s:0,i:73" TargetMode="External"/><Relationship Id="rId3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hyperlink" Target="http://www.change.org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hyperlink" Target="http://www.change.org/start-a-petition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hyperlink" Target="http://www.google.com/imgres?start=55&amp;num=10&amp;hl=en&amp;authuser=0&amp;biw=1218&amp;bih=562&amp;addh=36&amp;tbm=isch&amp;tbnid=FTYJG0X_wWGZsM:&amp;imgrefurl=http://marylandreporter.com/2012/01/03/immigrant-tuition-referendum-sparks-bills-to-improve-the-process/&amp;docid=ccDXP_CqyVyeCM&amp;imgurl=http://marylandreporter.com/wp-content/uploads/2011/07/petition-signing.jpg&amp;w=450&amp;h=378&amp;ei=Q3IgUM-WJIrs8wSti4GQBg&amp;zoom=1&amp;iact=hc&amp;vpx=934&amp;vpy=174&amp;dur=1570&amp;hovh=206&amp;hovw=245&amp;tx=111&amp;ty=121&amp;sig=117312559486845147240&amp;page=5&amp;tbnh=159&amp;tbnw=193&amp;ndsp=16&amp;ved=1t:429,r:9,s:55,i:181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hyperlink" Target="http://www.google.com/imgres?hl=en&amp;authuser=0&amp;biw=1218&amp;bih=562&amp;tbm=isch&amp;tbnid=VH4nBhXoZZ0CDM:&amp;imgrefurl=http://projectquinn.com/chinese-hackers-vindicate-slacktivism/&amp;docid=QbwEsoUWz9gOwM&amp;imgurl=http://projectquinn.com/wp-content/uploads/2011/04/changeorg.png&amp;w=261&amp;h=208&amp;ei=YXQgUP_4GJDK9QT_sIHoCA&amp;zoom=1&amp;iact=hc&amp;vpx=692&amp;vpy=152&amp;dur=2970&amp;hovh=166&amp;hovw=208&amp;tx=121&amp;ty=94&amp;sig=117312559486845147240&amp;page=1&amp;tbnh=111&amp;tbnw=136&amp;start=0&amp;ndsp=21&amp;ved=1t:429,r:4,s:0,i:85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hyperlink" Target="http://www.google.com/imgres?hl=en&amp;authuser=0&amp;biw=1277&amp;bih=624&amp;tbm=isch&amp;tbnid=PaedOyV4aBHs9M:&amp;imgrefurl=http://seventeen.tumblr.com/post/25384335730/seventeenmag-prettyamazing-girls-kimbersfly&amp;docid=y4jP7W27-ImQVM&amp;imgurl=http://24.media.tumblr.com/tumblr_m5tz0vV0811qg4861o1_1280.jpg&amp;w=612&amp;h=612&amp;ei=lA8gUIeSKIiq8ATG0IGQAQ&amp;zoom=1&amp;iact=rc&amp;dur=235&amp;sig=117312559486845147240&amp;page=2&amp;tbnh=144&amp;tbnw=144&amp;start=21&amp;ndsp=28&amp;ved=1t:429,r:14,s:21,i:191&amp;tx=105&amp;ty=39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hyperlink" Target="http://www.google.com/imgres?hl=en&amp;authuser=0&amp;biw=1218&amp;bih=562&amp;tbm=isch&amp;tbnid=9wOvrJbi104YAM:&amp;imgrefurl=http://elev8.com/223985/5-steps-to-help-you-stay-focused-on-your-goal/&amp;docid=PONe3pQMZCqTGM&amp;imgurl=http://ioneelev8.files.wordpress.com/2010/07/focus-on-goals-13.jpg&amp;w=500&amp;h=377&amp;ei=uH8gULycI4aa8gSjiYG4BQ&amp;zoom=1&amp;iact=rc&amp;dur=303&amp;sig=117312559486845147240&amp;page=1&amp;tbnh=153&amp;tbnw=202&amp;start=0&amp;ndsp=10&amp;ved=1t:429,r:5,s:0,i:155&amp;tx=127&amp;ty=94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hyperlink" Target="http://www.google.com/imgres?num=10&amp;hl=en&amp;authuser=0&amp;biw=1218&amp;bih=562&amp;tbm=isch&amp;tbnid=SeFAj-_Eq5JMOM:&amp;imgrefurl=http://www.businessweek.com/the_thread/brandnewday/archives/2008/05/surprise_doves.html&amp;docid=6mbtwYqFEpKesM&amp;imgurl=http://www.businessweek.com/the_thread/brandnewday/archives/blog%20dove%20girls.jpg&amp;w=454&amp;h=290&amp;ei=MXwgUP-uHYGQ9QTkrYGgBQ&amp;zoom=1&amp;iact=hc&amp;vpx=898&amp;vpy=201&amp;dur=1993&amp;hovh=179&amp;hovw=281&amp;tx=139&amp;ty=73&amp;sig=117312559486845147240&amp;sqi=2&amp;page=1&amp;tbnh=136&amp;tbnw=213&amp;start=0&amp;ndsp=11&amp;ved=1t:429,r:4,s:0,i:125" TargetMode="External"/><Relationship Id="rId5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hyperlink" Target="http://www.google.com/imgres?num=10&amp;hl=en&amp;authuser=0&amp;biw=1218&amp;bih=562&amp;tbm=isch&amp;tbnid=3Pk6UXDnHmGJLM:&amp;imgrefurl=http://www.cakecommunications.co.uk/services/public-relations/media-interview-training-how-to-make-the-most-of-the-media/&amp;docid=lj9ZbgxbhsJEyM&amp;imgurl=http://www.cakecommunications.co.uk/wp-content/uploads/2012/04/media_training_banner.jpg&amp;w=636&amp;h=304&amp;ei=boAgUM_tLI6u8QSpxIHwDg&amp;zoom=1&amp;iact=rc&amp;dur=265&amp;sig=117312559486845147240&amp;sqi=2&amp;page=1&amp;tbnh=99&amp;tbnw=207&amp;start=0&amp;ndsp=10&amp;ved=1t:429,r:0,s:0,i:100&amp;tx=78&amp;ty=52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hyperlink" Target="http://www.nytimes.com/imagepages/2012/05/17/fashion/17NOTICED.html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openxmlformats.org/officeDocument/2006/relationships/hyperlink" Target="http://www.google.com/imgres?um=1&amp;hl=en&amp;authuser=0&amp;biw=1218&amp;bih=562&amp;tbm=isch&amp;tbnid=GPrI-tsyk-CZ0M:&amp;imgrefurl=http://www.diabetesmine.com/2012/06/the-great-diabetes-behavior-change-debate.html&amp;docid=y6pI5NOCYcYwCM&amp;imgurl=http://www.diabetesmine.com/wp-content/uploads/2012/06/change-ahead-sign.jpg&amp;w=1024&amp;h=768&amp;ei=tYkgUKbzBoL48gTz5IGoCA&amp;zoom=1&amp;iact=hc&amp;vpx=920&amp;vpy=198&amp;dur=579&amp;hovh=194&amp;hovw=259&amp;tx=184&amp;ty=78&amp;sig=117312559486845147240&amp;page=1&amp;tbnh=160&amp;tbnw=214&amp;start=0&amp;ndsp=10&amp;ved=1t:429,r:4,s:0,i:152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5026794"/>
            <a:ext cx="9144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The Online Petition: Amplifying a Cause</a:t>
            </a:r>
          </a:p>
          <a:p>
            <a:pPr algn="ctr"/>
            <a:r>
              <a:rPr lang="en-US" dirty="0" smtClean="0"/>
              <a:t>Critical Analysis Presentation</a:t>
            </a:r>
          </a:p>
          <a:p>
            <a:pPr algn="ctr"/>
            <a:r>
              <a:rPr lang="en-US" dirty="0" smtClean="0"/>
              <a:t>Lelia King</a:t>
            </a:r>
          </a:p>
          <a:p>
            <a:pPr algn="ctr"/>
            <a:r>
              <a:rPr lang="en-US" dirty="0" smtClean="0"/>
              <a:t>August 7, 2012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l="8898" r="8614" b="18155"/>
          <a:stretch>
            <a:fillRect/>
          </a:stretch>
        </p:blipFill>
        <p:spPr>
          <a:xfrm>
            <a:off x="2116667" y="848785"/>
            <a:ext cx="4927600" cy="41126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81995" y="6611779"/>
            <a:ext cx="15070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hlinkClick r:id="rId4"/>
              </a:rPr>
              <a:t>Source</a:t>
            </a:r>
            <a:endParaRPr lang="en-US" sz="1000" dirty="0"/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5545806" cy="3746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7283" y="2959100"/>
            <a:ext cx="5856717" cy="3898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1532" y="2660650"/>
            <a:ext cx="3254375" cy="1587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3875" y="6587058"/>
            <a:ext cx="13885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hlinkClick r:id="rId5"/>
              </a:rPr>
              <a:t>Source</a:t>
            </a:r>
            <a:endParaRPr lang="en-US" sz="1000" dirty="0"/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195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3605" y="6417649"/>
            <a:ext cx="5571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hlinkClick r:id="rId3"/>
              </a:rPr>
              <a:t>Source</a:t>
            </a:r>
            <a:endParaRPr lang="en-US" sz="1050" dirty="0"/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19526"/>
          </a:xfrm>
          <a:prstGeom prst="rect">
            <a:avLst/>
          </a:prstGeom>
        </p:spPr>
      </p:pic>
      <p:pic>
        <p:nvPicPr>
          <p:cNvPr id="5" name="Picture 4" descr="editornam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500" y="2425700"/>
            <a:ext cx="3983182" cy="4127500"/>
          </a:xfrm>
          <a:prstGeom prst="rect">
            <a:avLst/>
          </a:prstGeom>
        </p:spPr>
      </p:pic>
      <p:sp>
        <p:nvSpPr>
          <p:cNvPr id="6" name="Left Arrow 5"/>
          <p:cNvSpPr/>
          <p:nvPr/>
        </p:nvSpPr>
        <p:spPr>
          <a:xfrm rot="19645756">
            <a:off x="4449789" y="1967395"/>
            <a:ext cx="1463906" cy="690785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19526"/>
          </a:xfrm>
          <a:prstGeom prst="rect">
            <a:avLst/>
          </a:prstGeom>
        </p:spPr>
      </p:pic>
      <p:pic>
        <p:nvPicPr>
          <p:cNvPr id="6" name="Picture 5" descr="lett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702" y="1417638"/>
            <a:ext cx="4896898" cy="51731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5931969"/>
            <a:ext cx="9144000" cy="474784"/>
          </a:xfrm>
          <a:prstGeom prst="rect">
            <a:avLst/>
          </a:prstGeom>
        </p:spPr>
      </p:pic>
      <p:sp>
        <p:nvSpPr>
          <p:cNvPr id="8" name="Down Arrow 7"/>
          <p:cNvSpPr/>
          <p:nvPr/>
        </p:nvSpPr>
        <p:spPr>
          <a:xfrm>
            <a:off x="2908300" y="3238500"/>
            <a:ext cx="317500" cy="28575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6406753"/>
            <a:ext cx="6458997" cy="368035"/>
          </a:xfrm>
          <a:prstGeom prst="rect">
            <a:avLst/>
          </a:prstGeom>
        </p:spPr>
      </p:pic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31" y="121725"/>
            <a:ext cx="4747696" cy="35607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316" y="3064933"/>
            <a:ext cx="2597151" cy="34891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8875" y="2785533"/>
            <a:ext cx="2708611" cy="37685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6943" y="3299887"/>
            <a:ext cx="2574704" cy="335491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rcRect r="15374"/>
          <a:stretch>
            <a:fillRect/>
          </a:stretch>
        </p:blipFill>
        <p:spPr>
          <a:xfrm>
            <a:off x="6506685" y="1151476"/>
            <a:ext cx="2319802" cy="487763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rcRect l="11971" r="13682"/>
          <a:stretch>
            <a:fillRect/>
          </a:stretch>
        </p:blipFill>
        <p:spPr>
          <a:xfrm>
            <a:off x="3162828" y="497374"/>
            <a:ext cx="4118503" cy="3465028"/>
          </a:xfrm>
          <a:prstGeom prst="rect">
            <a:avLst/>
          </a:prstGeom>
          <a:ln>
            <a:solidFill>
              <a:schemeClr val="tx1">
                <a:alpha val="80000"/>
              </a:schemeClr>
            </a:solidFill>
          </a:ln>
          <a:effectLst>
            <a:outerShdw blurRad="50800" dist="38100" dir="264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1" name="TextBox 10"/>
          <p:cNvSpPr txBox="1"/>
          <p:nvPr/>
        </p:nvSpPr>
        <p:spPr>
          <a:xfrm>
            <a:off x="8398916" y="6282267"/>
            <a:ext cx="1291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hlinkClick r:id="rId8"/>
              </a:rPr>
              <a:t>Source</a:t>
            </a:r>
            <a:endParaRPr lang="en-US" sz="1000" dirty="0" smtClean="0"/>
          </a:p>
          <a:p>
            <a:r>
              <a:rPr lang="en-US" sz="1000" dirty="0" smtClean="0">
                <a:hlinkClick r:id="rId9"/>
              </a:rPr>
              <a:t>Source</a:t>
            </a:r>
            <a:endParaRPr lang="en-US" sz="1000" dirty="0"/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 t="19817"/>
          <a:stretch>
            <a:fillRect/>
          </a:stretch>
        </p:blipFill>
        <p:spPr>
          <a:xfrm>
            <a:off x="152396" y="152402"/>
            <a:ext cx="6136954" cy="65870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14243" y="6485467"/>
            <a:ext cx="20489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  <a:hlinkClick r:id="rId3"/>
              </a:rPr>
              <a:t>Source</a:t>
            </a:r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rcRect t="22737"/>
          <a:stretch>
            <a:fillRect/>
          </a:stretch>
        </p:blipFill>
        <p:spPr>
          <a:xfrm>
            <a:off x="3158061" y="3067694"/>
            <a:ext cx="5698067" cy="3217180"/>
          </a:xfrm>
          <a:prstGeom prst="rect">
            <a:avLst/>
          </a:prstGeom>
        </p:spPr>
      </p:pic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2" y="395814"/>
            <a:ext cx="8963734" cy="59711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6914" y="6587066"/>
            <a:ext cx="152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hlinkClick r:id="rId3"/>
              </a:rPr>
              <a:t>Source</a:t>
            </a:r>
            <a:endParaRPr lang="en-US" sz="1000" dirty="0"/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69660" y="220133"/>
            <a:ext cx="32342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SUCCESS!</a:t>
            </a:r>
            <a:endParaRPr lang="en-US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486748" y="6484781"/>
            <a:ext cx="18351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hlinkClick r:id="rId2"/>
              </a:rPr>
              <a:t>Source</a:t>
            </a:r>
            <a:endParaRPr lang="en-US" sz="10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215" y="1143463"/>
            <a:ext cx="7112000" cy="4762500"/>
          </a:xfrm>
          <a:prstGeom prst="rect">
            <a:avLst/>
          </a:prstGeom>
        </p:spPr>
      </p:pic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4610"/>
            <a:ext cx="9144000" cy="52984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32790" y="6468533"/>
            <a:ext cx="12361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hlinkClick r:id="rId3"/>
              </a:rPr>
              <a:t>Source</a:t>
            </a:r>
            <a:endParaRPr lang="en-US" sz="1000" dirty="0"/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6455"/>
            <a:ext cx="9160934" cy="53323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49718" y="6485467"/>
            <a:ext cx="15070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hlinkClick r:id="rId3"/>
              </a:rPr>
              <a:t>Source</a:t>
            </a:r>
            <a:endParaRPr lang="en-US" sz="1000" dirty="0"/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1028700"/>
            <a:ext cx="5715000" cy="4800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49726" y="6536269"/>
            <a:ext cx="10498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hlinkClick r:id="rId3"/>
              </a:rPr>
              <a:t>Source</a:t>
            </a:r>
            <a:endParaRPr lang="en-US" sz="1000" dirty="0" smtClean="0"/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r="5743"/>
          <a:stretch>
            <a:fillRect/>
          </a:stretch>
        </p:blipFill>
        <p:spPr>
          <a:xfrm>
            <a:off x="2563284" y="301142"/>
            <a:ext cx="3786716" cy="6255717"/>
          </a:xfrm>
          <a:prstGeom prst="rect">
            <a:avLst/>
          </a:prstGeom>
        </p:spPr>
      </p:pic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4650" y="2108200"/>
            <a:ext cx="3314700" cy="2641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85190" y="6594846"/>
            <a:ext cx="1320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hlinkClick r:id="rId3"/>
              </a:rPr>
              <a:t>Source</a:t>
            </a:r>
            <a:endParaRPr lang="en-US" sz="1000" dirty="0" smtClean="0"/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1" y="254000"/>
            <a:ext cx="6366933" cy="63669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2" y="880540"/>
            <a:ext cx="228599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Impact over time = </a:t>
            </a:r>
          </a:p>
          <a:p>
            <a:endParaRPr lang="en-US" sz="4400" b="1" dirty="0"/>
          </a:p>
          <a:p>
            <a:r>
              <a:rPr lang="en-US" sz="4400" b="1" dirty="0" smtClean="0"/>
              <a:t>Change in behavior</a:t>
            </a:r>
            <a:endParaRPr lang="en-US" sz="4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8602116" y="6620933"/>
            <a:ext cx="14054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hlinkClick r:id="rId3"/>
              </a:rPr>
              <a:t>Source</a:t>
            </a:r>
            <a:endParaRPr lang="en-US" sz="1000" dirty="0"/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635" y="1"/>
            <a:ext cx="9159635" cy="69063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551326" y="6637867"/>
            <a:ext cx="9482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hlinkClick r:id="rId3"/>
              </a:rPr>
              <a:t>Source</a:t>
            </a:r>
            <a:endParaRPr lang="en-US" sz="1000" dirty="0"/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00" y="289984"/>
            <a:ext cx="6831809" cy="32829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rcRect l="8284" r="35188"/>
          <a:stretch>
            <a:fillRect/>
          </a:stretch>
        </p:blipFill>
        <p:spPr>
          <a:xfrm>
            <a:off x="3589867" y="1794934"/>
            <a:ext cx="4961467" cy="427558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482804" y="6604000"/>
            <a:ext cx="13893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hlinkClick r:id="rId4"/>
              </a:rPr>
              <a:t>Source</a:t>
            </a:r>
            <a:endParaRPr lang="en-US" sz="1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433" y="4040715"/>
            <a:ext cx="3850495" cy="2459567"/>
          </a:xfrm>
          <a:prstGeom prst="rect">
            <a:avLst/>
          </a:prstGeom>
        </p:spPr>
      </p:pic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498600"/>
            <a:ext cx="8077200" cy="3860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10600" y="6611779"/>
            <a:ext cx="965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hlinkClick r:id="rId3"/>
              </a:rPr>
              <a:t>Source</a:t>
            </a:r>
            <a:endParaRPr lang="en-US" sz="1000" dirty="0"/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54000"/>
            <a:ext cx="4229100" cy="6350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02118" y="6587067"/>
            <a:ext cx="10837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hlinkClick r:id="rId3"/>
              </a:rPr>
              <a:t>Source</a:t>
            </a:r>
            <a:endParaRPr lang="en-US" sz="1000" dirty="0" smtClean="0"/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568261" y="6553202"/>
            <a:ext cx="8805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hlinkClick r:id="rId3"/>
              </a:rPr>
              <a:t>Source</a:t>
            </a:r>
            <a:endParaRPr lang="en-US" sz="1000" dirty="0"/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3222</TotalTime>
  <Words>44</Words>
  <Application>Microsoft Macintosh PowerPoint</Application>
  <PresentationFormat>On-screen Show (4:3)</PresentationFormat>
  <Paragraphs>27</Paragraphs>
  <Slides>21</Slides>
  <Notes>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Lelia King</dc:creator>
  <cp:lastModifiedBy>Lelia King</cp:lastModifiedBy>
  <cp:revision>26</cp:revision>
  <dcterms:created xsi:type="dcterms:W3CDTF">2012-08-07T20:05:35Z</dcterms:created>
  <dcterms:modified xsi:type="dcterms:W3CDTF">2012-08-07T20:20:16Z</dcterms:modified>
</cp:coreProperties>
</file>